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sldIdLst>
    <p:sldId id="297" r:id="rId3"/>
    <p:sldId id="298" r:id="rId4"/>
    <p:sldId id="299" r:id="rId5"/>
    <p:sldId id="300" r:id="rId6"/>
    <p:sldId id="301" r:id="rId7"/>
    <p:sldId id="302" r:id="rId8"/>
    <p:sldId id="303" r:id="rId9"/>
    <p:sldId id="304" r:id="rId10"/>
    <p:sldId id="305" r:id="rId11"/>
    <p:sldId id="306" r:id="rId12"/>
    <p:sldId id="307" r:id="rId13"/>
    <p:sldId id="308" r:id="rId14"/>
    <p:sldId id="309" r:id="rId15"/>
    <p:sldId id="310" r:id="rId16"/>
    <p:sldId id="311" r:id="rId17"/>
    <p:sldId id="312" r:id="rId18"/>
    <p:sldId id="313" r:id="rId19"/>
    <p:sldId id="337" r:id="rId20"/>
    <p:sldId id="314" r:id="rId21"/>
    <p:sldId id="315" r:id="rId22"/>
    <p:sldId id="316" r:id="rId23"/>
    <p:sldId id="317" r:id="rId24"/>
    <p:sldId id="318" r:id="rId25"/>
    <p:sldId id="319" r:id="rId26"/>
    <p:sldId id="338" r:id="rId27"/>
    <p:sldId id="320" r:id="rId28"/>
    <p:sldId id="321" r:id="rId29"/>
    <p:sldId id="322" r:id="rId30"/>
    <p:sldId id="323" r:id="rId31"/>
    <p:sldId id="327" r:id="rId32"/>
    <p:sldId id="328" r:id="rId33"/>
    <p:sldId id="329" r:id="rId34"/>
    <p:sldId id="330" r:id="rId35"/>
    <p:sldId id="331" r:id="rId36"/>
    <p:sldId id="332" r:id="rId37"/>
    <p:sldId id="333" r:id="rId38"/>
    <p:sldId id="334" r:id="rId39"/>
    <p:sldId id="335" r:id="rId40"/>
    <p:sldId id="336" r:id="rId41"/>
    <p:sldId id="340" r:id="rId4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8" d="100"/>
          <a:sy n="48" d="100"/>
        </p:scale>
        <p:origin x="-588"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2.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image" Target="../media/image10.wmf"/><Relationship Id="rId5" Type="http://schemas.openxmlformats.org/officeDocument/2006/relationships/image" Target="../media/image14.wmf"/><Relationship Id="rId4" Type="http://schemas.openxmlformats.org/officeDocument/2006/relationships/image" Target="../media/image13.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7.wmf"/><Relationship Id="rId7" Type="http://schemas.openxmlformats.org/officeDocument/2006/relationships/image" Target="../media/image21.wmf"/><Relationship Id="rId2" Type="http://schemas.openxmlformats.org/officeDocument/2006/relationships/image" Target="../media/image16.wmf"/><Relationship Id="rId1" Type="http://schemas.openxmlformats.org/officeDocument/2006/relationships/image" Target="../media/image15.wmf"/><Relationship Id="rId6" Type="http://schemas.openxmlformats.org/officeDocument/2006/relationships/image" Target="../media/image20.wmf"/><Relationship Id="rId5" Type="http://schemas.openxmlformats.org/officeDocument/2006/relationships/image" Target="../media/image19.wmf"/><Relationship Id="rId4" Type="http://schemas.openxmlformats.org/officeDocument/2006/relationships/image" Target="../media/image18.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image" Target="../media/image22.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image" Target="../media/image24.wmf"/><Relationship Id="rId4" Type="http://schemas.openxmlformats.org/officeDocument/2006/relationships/image" Target="../media/image27.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image" Target="../media/image29.wmf"/><Relationship Id="rId1" Type="http://schemas.openxmlformats.org/officeDocument/2006/relationships/image" Target="../media/image28.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 Id="rId5" Type="http://schemas.openxmlformats.org/officeDocument/2006/relationships/image" Target="../media/image35.wmf"/><Relationship Id="rId4" Type="http://schemas.openxmlformats.org/officeDocument/2006/relationships/image" Target="../media/image34.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6.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9.w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60197CF-9298-4463-AC86-91CA6F8D6F54}" type="datetimeFigureOut">
              <a:rPr lang="zh-CN" altLang="en-US" smtClean="0"/>
              <a:pPr/>
              <a:t>2016/5/31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514AC0-81C8-4709-A907-E46BF2DDA711}" type="slidenum">
              <a:rPr lang="zh-CN" altLang="en-US" smtClean="0"/>
              <a:pPr/>
              <a:t>‹#›</a:t>
            </a:fld>
            <a:endParaRPr lang="zh-CN" altLang="en-US"/>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33" y="-97174"/>
            <a:ext cx="9323512" cy="6976927"/>
          </a:xfrm>
          <a:prstGeom prst="rect">
            <a:avLst/>
          </a:prstGeom>
        </p:spPr>
      </p:pic>
    </p:spTree>
    <p:extLst>
      <p:ext uri="{BB962C8B-B14F-4D97-AF65-F5344CB8AC3E}">
        <p14:creationId xmlns:p14="http://schemas.microsoft.com/office/powerpoint/2010/main" val="97398962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60197CF-9298-4463-AC86-91CA6F8D6F54}" type="datetimeFigureOut">
              <a:rPr lang="zh-CN" altLang="en-US" smtClean="0"/>
              <a:pPr/>
              <a:t>2016/5/31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514AC0-81C8-4709-A907-E46BF2DDA711}" type="slidenum">
              <a:rPr lang="zh-CN" altLang="en-US" smtClean="0"/>
              <a:pPr/>
              <a:t>‹#›</a:t>
            </a:fld>
            <a:endParaRPr lang="zh-CN" altLang="en-US"/>
          </a:p>
        </p:txBody>
      </p:sp>
    </p:spTree>
    <p:extLst>
      <p:ext uri="{BB962C8B-B14F-4D97-AF65-F5344CB8AC3E}">
        <p14:creationId xmlns:p14="http://schemas.microsoft.com/office/powerpoint/2010/main" val="15959715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60197CF-9298-4463-AC86-91CA6F8D6F54}" type="datetimeFigureOut">
              <a:rPr lang="zh-CN" altLang="en-US" smtClean="0"/>
              <a:pPr/>
              <a:t>2016/5/31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514AC0-81C8-4709-A907-E46BF2DDA711}" type="slidenum">
              <a:rPr lang="zh-CN" altLang="en-US" smtClean="0"/>
              <a:pPr/>
              <a:t>‹#›</a:t>
            </a:fld>
            <a:endParaRPr lang="zh-CN" altLang="en-US"/>
          </a:p>
        </p:txBody>
      </p:sp>
    </p:spTree>
    <p:extLst>
      <p:ext uri="{BB962C8B-B14F-4D97-AF65-F5344CB8AC3E}">
        <p14:creationId xmlns:p14="http://schemas.microsoft.com/office/powerpoint/2010/main" val="33241577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530820CF-B880-4189-942D-D702A7CBA730}" type="datetimeFigureOut">
              <a:rPr lang="zh-CN" altLang="en-US" smtClean="0">
                <a:solidFill>
                  <a:prstClr val="black">
                    <a:tint val="75000"/>
                  </a:prstClr>
                </a:solidFill>
              </a:rPr>
              <a:pPr/>
              <a:t>2016/5/31</a:t>
            </a:fld>
            <a:endParaRPr lang="zh-CN" altLang="en-US">
              <a:solidFill>
                <a:prstClr val="black">
                  <a:tint val="75000"/>
                </a:prstClr>
              </a:solidFill>
            </a:endParaRPr>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080543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530820CF-B880-4189-942D-D702A7CBA730}" type="datetimeFigureOut">
              <a:rPr lang="zh-CN" altLang="en-US" smtClean="0">
                <a:solidFill>
                  <a:prstClr val="black">
                    <a:tint val="75000"/>
                  </a:prstClr>
                </a:solidFill>
              </a:rPr>
              <a:pPr/>
              <a:t>2016/5/31</a:t>
            </a:fld>
            <a:endParaRPr lang="zh-CN" altLang="en-US">
              <a:solidFill>
                <a:prstClr val="black">
                  <a:tint val="75000"/>
                </a:prstClr>
              </a:solidFill>
            </a:endParaRPr>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617897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530820CF-B880-4189-942D-D702A7CBA730}" type="datetimeFigureOut">
              <a:rPr lang="zh-CN" altLang="en-US" smtClean="0">
                <a:solidFill>
                  <a:prstClr val="black">
                    <a:tint val="75000"/>
                  </a:prstClr>
                </a:solidFill>
              </a:rPr>
              <a:pPr/>
              <a:t>2016/5/31</a:t>
            </a:fld>
            <a:endParaRPr lang="zh-CN" altLang="en-US">
              <a:solidFill>
                <a:prstClr val="black">
                  <a:tint val="75000"/>
                </a:prstClr>
              </a:solidFill>
            </a:endParaRPr>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629289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356350"/>
            <a:ext cx="2133600" cy="365125"/>
          </a:xfrm>
          <a:prstGeom prst="rect">
            <a:avLst/>
          </a:prstGeom>
        </p:spPr>
        <p:txBody>
          <a:bodyPr/>
          <a:lstStyle/>
          <a:p>
            <a:fld id="{530820CF-B880-4189-942D-D702A7CBA730}" type="datetimeFigureOut">
              <a:rPr lang="zh-CN" altLang="en-US" smtClean="0">
                <a:solidFill>
                  <a:prstClr val="black">
                    <a:tint val="75000"/>
                  </a:prstClr>
                </a:solidFill>
              </a:rPr>
              <a:pPr/>
              <a:t>2016/5/31</a:t>
            </a:fld>
            <a:endParaRPr lang="zh-CN" altLang="en-US">
              <a:solidFill>
                <a:prstClr val="black">
                  <a:tint val="75000"/>
                </a:prstClr>
              </a:solidFill>
            </a:endParaRPr>
          </a:p>
        </p:txBody>
      </p:sp>
      <p:sp>
        <p:nvSpPr>
          <p:cNvPr id="6" name="页脚占位符 5"/>
          <p:cNvSpPr>
            <a:spLocks noGrp="1"/>
          </p:cNvSpPr>
          <p:nvPr>
            <p:ph type="ftr" sz="quarter" idx="11"/>
          </p:nvPr>
        </p:nvSpPr>
        <p:spPr>
          <a:xfrm>
            <a:off x="3124200" y="6356350"/>
            <a:ext cx="2895600" cy="365125"/>
          </a:xfrm>
          <a:prstGeom prst="rect">
            <a:avLst/>
          </a:prstGeom>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145438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6356350"/>
            <a:ext cx="2133600" cy="365125"/>
          </a:xfrm>
          <a:prstGeom prst="rect">
            <a:avLst/>
          </a:prstGeom>
        </p:spPr>
        <p:txBody>
          <a:bodyPr/>
          <a:lstStyle/>
          <a:p>
            <a:fld id="{530820CF-B880-4189-942D-D702A7CBA730}" type="datetimeFigureOut">
              <a:rPr lang="zh-CN" altLang="en-US" smtClean="0">
                <a:solidFill>
                  <a:prstClr val="black">
                    <a:tint val="75000"/>
                  </a:prstClr>
                </a:solidFill>
              </a:rPr>
              <a:pPr/>
              <a:t>2016/5/31</a:t>
            </a:fld>
            <a:endParaRPr lang="zh-CN" altLang="en-US">
              <a:solidFill>
                <a:prstClr val="black">
                  <a:tint val="75000"/>
                </a:prstClr>
              </a:solidFill>
            </a:endParaRPr>
          </a:p>
        </p:txBody>
      </p:sp>
      <p:sp>
        <p:nvSpPr>
          <p:cNvPr id="8" name="页脚占位符 7"/>
          <p:cNvSpPr>
            <a:spLocks noGrp="1"/>
          </p:cNvSpPr>
          <p:nvPr>
            <p:ph type="ftr" sz="quarter" idx="11"/>
          </p:nvPr>
        </p:nvSpPr>
        <p:spPr>
          <a:xfrm>
            <a:off x="3124200" y="6356350"/>
            <a:ext cx="2895600" cy="365125"/>
          </a:xfrm>
          <a:prstGeom prst="rect">
            <a:avLst/>
          </a:prstGeom>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093183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6356350"/>
            <a:ext cx="2133600" cy="365125"/>
          </a:xfrm>
          <a:prstGeom prst="rect">
            <a:avLst/>
          </a:prstGeom>
        </p:spPr>
        <p:txBody>
          <a:bodyPr/>
          <a:lstStyle/>
          <a:p>
            <a:fld id="{530820CF-B880-4189-942D-D702A7CBA730}" type="datetimeFigureOut">
              <a:rPr lang="zh-CN" altLang="en-US" smtClean="0">
                <a:solidFill>
                  <a:prstClr val="black">
                    <a:tint val="75000"/>
                  </a:prstClr>
                </a:solidFill>
              </a:rPr>
              <a:pPr/>
              <a:t>2016/5/31</a:t>
            </a:fld>
            <a:endParaRPr lang="zh-CN" altLang="en-US">
              <a:solidFill>
                <a:prstClr val="black">
                  <a:tint val="75000"/>
                </a:prstClr>
              </a:solidFill>
            </a:endParaRPr>
          </a:p>
        </p:txBody>
      </p:sp>
      <p:sp>
        <p:nvSpPr>
          <p:cNvPr id="4" name="页脚占位符 3"/>
          <p:cNvSpPr>
            <a:spLocks noGrp="1"/>
          </p:cNvSpPr>
          <p:nvPr>
            <p:ph type="ftr" sz="quarter" idx="11"/>
          </p:nvPr>
        </p:nvSpPr>
        <p:spPr>
          <a:xfrm>
            <a:off x="3124200" y="6356350"/>
            <a:ext cx="2895600" cy="365125"/>
          </a:xfrm>
          <a:prstGeom prst="rect">
            <a:avLst/>
          </a:prstGeom>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833949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6356350"/>
            <a:ext cx="2133600" cy="365125"/>
          </a:xfrm>
          <a:prstGeom prst="rect">
            <a:avLst/>
          </a:prstGeom>
        </p:spPr>
        <p:txBody>
          <a:bodyPr/>
          <a:lstStyle/>
          <a:p>
            <a:fld id="{530820CF-B880-4189-942D-D702A7CBA730}" type="datetimeFigureOut">
              <a:rPr lang="zh-CN" altLang="en-US" smtClean="0">
                <a:solidFill>
                  <a:prstClr val="black">
                    <a:tint val="75000"/>
                  </a:prstClr>
                </a:solidFill>
              </a:rPr>
              <a:pPr/>
              <a:t>2016/5/31</a:t>
            </a:fld>
            <a:endParaRPr lang="zh-CN" altLang="en-US">
              <a:solidFill>
                <a:prstClr val="black">
                  <a:tint val="75000"/>
                </a:prstClr>
              </a:solidFill>
            </a:endParaRPr>
          </a:p>
        </p:txBody>
      </p:sp>
      <p:sp>
        <p:nvSpPr>
          <p:cNvPr id="3" name="页脚占位符 2"/>
          <p:cNvSpPr>
            <a:spLocks noGrp="1"/>
          </p:cNvSpPr>
          <p:nvPr>
            <p:ph type="ftr" sz="quarter" idx="11"/>
          </p:nvPr>
        </p:nvSpPr>
        <p:spPr>
          <a:xfrm>
            <a:off x="3124200" y="6356350"/>
            <a:ext cx="2895600" cy="365125"/>
          </a:xfrm>
          <a:prstGeom prst="rect">
            <a:avLst/>
          </a:prstGeom>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03737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6356350"/>
            <a:ext cx="2133600" cy="365125"/>
          </a:xfrm>
          <a:prstGeom prst="rect">
            <a:avLst/>
          </a:prstGeom>
        </p:spPr>
        <p:txBody>
          <a:bodyPr/>
          <a:lstStyle/>
          <a:p>
            <a:fld id="{530820CF-B880-4189-942D-D702A7CBA730}" type="datetimeFigureOut">
              <a:rPr lang="zh-CN" altLang="en-US" smtClean="0">
                <a:solidFill>
                  <a:prstClr val="black">
                    <a:tint val="75000"/>
                  </a:prstClr>
                </a:solidFill>
              </a:rPr>
              <a:pPr/>
              <a:t>2016/5/31</a:t>
            </a:fld>
            <a:endParaRPr lang="zh-CN" altLang="en-US">
              <a:solidFill>
                <a:prstClr val="black">
                  <a:tint val="75000"/>
                </a:prstClr>
              </a:solidFill>
            </a:endParaRPr>
          </a:p>
        </p:txBody>
      </p:sp>
      <p:sp>
        <p:nvSpPr>
          <p:cNvPr id="6" name="页脚占位符 5"/>
          <p:cNvSpPr>
            <a:spLocks noGrp="1"/>
          </p:cNvSpPr>
          <p:nvPr>
            <p:ph type="ftr" sz="quarter" idx="11"/>
          </p:nvPr>
        </p:nvSpPr>
        <p:spPr>
          <a:xfrm>
            <a:off x="3124200" y="6356350"/>
            <a:ext cx="2895600" cy="365125"/>
          </a:xfrm>
          <a:prstGeom prst="rect">
            <a:avLst/>
          </a:prstGeom>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9226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60197CF-9298-4463-AC86-91CA6F8D6F54}" type="datetimeFigureOut">
              <a:rPr lang="zh-CN" altLang="en-US" smtClean="0"/>
              <a:pPr/>
              <a:t>2016/5/31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514AC0-81C8-4709-A907-E46BF2DDA711}" type="slidenum">
              <a:rPr lang="zh-CN" altLang="en-US" smtClean="0"/>
              <a:pPr/>
              <a:t>‹#›</a:t>
            </a:fld>
            <a:endParaRPr lang="zh-CN" altLang="en-US"/>
          </a:p>
        </p:txBody>
      </p:sp>
    </p:spTree>
    <p:extLst>
      <p:ext uri="{BB962C8B-B14F-4D97-AF65-F5344CB8AC3E}">
        <p14:creationId xmlns:p14="http://schemas.microsoft.com/office/powerpoint/2010/main" val="2517519425"/>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6356350"/>
            <a:ext cx="2133600" cy="365125"/>
          </a:xfrm>
          <a:prstGeom prst="rect">
            <a:avLst/>
          </a:prstGeom>
        </p:spPr>
        <p:txBody>
          <a:bodyPr/>
          <a:lstStyle/>
          <a:p>
            <a:fld id="{530820CF-B880-4189-942D-D702A7CBA730}" type="datetimeFigureOut">
              <a:rPr lang="zh-CN" altLang="en-US" smtClean="0">
                <a:solidFill>
                  <a:prstClr val="black">
                    <a:tint val="75000"/>
                  </a:prstClr>
                </a:solidFill>
              </a:rPr>
              <a:pPr/>
              <a:t>2016/5/31</a:t>
            </a:fld>
            <a:endParaRPr lang="zh-CN" altLang="en-US">
              <a:solidFill>
                <a:prstClr val="black">
                  <a:tint val="75000"/>
                </a:prstClr>
              </a:solidFill>
            </a:endParaRPr>
          </a:p>
        </p:txBody>
      </p:sp>
      <p:sp>
        <p:nvSpPr>
          <p:cNvPr id="6" name="页脚占位符 5"/>
          <p:cNvSpPr>
            <a:spLocks noGrp="1"/>
          </p:cNvSpPr>
          <p:nvPr>
            <p:ph type="ftr" sz="quarter" idx="11"/>
          </p:nvPr>
        </p:nvSpPr>
        <p:spPr>
          <a:xfrm>
            <a:off x="3124200" y="6356350"/>
            <a:ext cx="2895600" cy="365125"/>
          </a:xfrm>
          <a:prstGeom prst="rect">
            <a:avLst/>
          </a:prstGeom>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054595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530820CF-B880-4189-942D-D702A7CBA730}" type="datetimeFigureOut">
              <a:rPr lang="zh-CN" altLang="en-US" smtClean="0">
                <a:solidFill>
                  <a:prstClr val="black">
                    <a:tint val="75000"/>
                  </a:prstClr>
                </a:solidFill>
              </a:rPr>
              <a:pPr/>
              <a:t>2016/5/31</a:t>
            </a:fld>
            <a:endParaRPr lang="zh-CN" altLang="en-US">
              <a:solidFill>
                <a:prstClr val="black">
                  <a:tint val="75000"/>
                </a:prstClr>
              </a:solidFill>
            </a:endParaRPr>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49138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530820CF-B880-4189-942D-D702A7CBA730}" type="datetimeFigureOut">
              <a:rPr lang="zh-CN" altLang="en-US" smtClean="0">
                <a:solidFill>
                  <a:prstClr val="black">
                    <a:tint val="75000"/>
                  </a:prstClr>
                </a:solidFill>
              </a:rPr>
              <a:pPr/>
              <a:t>2016/5/31</a:t>
            </a:fld>
            <a:endParaRPr lang="zh-CN" altLang="en-US">
              <a:solidFill>
                <a:prstClr val="black">
                  <a:tint val="75000"/>
                </a:prstClr>
              </a:solidFill>
            </a:endParaRPr>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11320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60197CF-9298-4463-AC86-91CA6F8D6F54}" type="datetimeFigureOut">
              <a:rPr lang="zh-CN" altLang="en-US" smtClean="0"/>
              <a:pPr/>
              <a:t>2016/5/31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514AC0-81C8-4709-A907-E46BF2DDA711}" type="slidenum">
              <a:rPr lang="zh-CN" altLang="en-US" smtClean="0"/>
              <a:pPr/>
              <a:t>‹#›</a:t>
            </a:fld>
            <a:endParaRPr lang="zh-CN" altLang="en-US"/>
          </a:p>
        </p:txBody>
      </p:sp>
    </p:spTree>
    <p:extLst>
      <p:ext uri="{BB962C8B-B14F-4D97-AF65-F5344CB8AC3E}">
        <p14:creationId xmlns:p14="http://schemas.microsoft.com/office/powerpoint/2010/main" val="29910427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60197CF-9298-4463-AC86-91CA6F8D6F54}" type="datetimeFigureOut">
              <a:rPr lang="zh-CN" altLang="en-US" smtClean="0"/>
              <a:pPr/>
              <a:t>2016/5/31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A514AC0-81C8-4709-A907-E46BF2DDA711}" type="slidenum">
              <a:rPr lang="zh-CN" altLang="en-US" smtClean="0"/>
              <a:pPr/>
              <a:t>‹#›</a:t>
            </a:fld>
            <a:endParaRPr lang="zh-CN" altLang="en-US"/>
          </a:p>
        </p:txBody>
      </p:sp>
    </p:spTree>
    <p:extLst>
      <p:ext uri="{BB962C8B-B14F-4D97-AF65-F5344CB8AC3E}">
        <p14:creationId xmlns:p14="http://schemas.microsoft.com/office/powerpoint/2010/main" val="18120578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60197CF-9298-4463-AC86-91CA6F8D6F54}" type="datetimeFigureOut">
              <a:rPr lang="zh-CN" altLang="en-US" smtClean="0"/>
              <a:pPr/>
              <a:t>2016/5/31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A514AC0-81C8-4709-A907-E46BF2DDA711}" type="slidenum">
              <a:rPr lang="zh-CN" altLang="en-US" smtClean="0"/>
              <a:pPr/>
              <a:t>‹#›</a:t>
            </a:fld>
            <a:endParaRPr lang="zh-CN" altLang="en-US"/>
          </a:p>
        </p:txBody>
      </p:sp>
    </p:spTree>
    <p:extLst>
      <p:ext uri="{BB962C8B-B14F-4D97-AF65-F5344CB8AC3E}">
        <p14:creationId xmlns:p14="http://schemas.microsoft.com/office/powerpoint/2010/main" val="15031195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60197CF-9298-4463-AC86-91CA6F8D6F54}" type="datetimeFigureOut">
              <a:rPr lang="zh-CN" altLang="en-US" smtClean="0"/>
              <a:pPr/>
              <a:t>2016/5/31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A514AC0-81C8-4709-A907-E46BF2DDA711}" type="slidenum">
              <a:rPr lang="zh-CN" altLang="en-US" smtClean="0"/>
              <a:pPr/>
              <a:t>‹#›</a:t>
            </a:fld>
            <a:endParaRPr lang="zh-CN" altLang="en-US"/>
          </a:p>
        </p:txBody>
      </p:sp>
    </p:spTree>
    <p:extLst>
      <p:ext uri="{BB962C8B-B14F-4D97-AF65-F5344CB8AC3E}">
        <p14:creationId xmlns:p14="http://schemas.microsoft.com/office/powerpoint/2010/main" val="1294733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60197CF-9298-4463-AC86-91CA6F8D6F54}" type="datetimeFigureOut">
              <a:rPr lang="zh-CN" altLang="en-US" smtClean="0"/>
              <a:pPr/>
              <a:t>2016/5/31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A514AC0-81C8-4709-A907-E46BF2DDA711}" type="slidenum">
              <a:rPr lang="zh-CN" altLang="en-US" smtClean="0"/>
              <a:pPr/>
              <a:t>‹#›</a:t>
            </a:fld>
            <a:endParaRPr lang="zh-CN" altLang="en-US"/>
          </a:p>
        </p:txBody>
      </p:sp>
    </p:spTree>
    <p:extLst>
      <p:ext uri="{BB962C8B-B14F-4D97-AF65-F5344CB8AC3E}">
        <p14:creationId xmlns:p14="http://schemas.microsoft.com/office/powerpoint/2010/main" val="1044854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60197CF-9298-4463-AC86-91CA6F8D6F54}" type="datetimeFigureOut">
              <a:rPr lang="zh-CN" altLang="en-US" smtClean="0"/>
              <a:pPr/>
              <a:t>2016/5/31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A514AC0-81C8-4709-A907-E46BF2DDA711}" type="slidenum">
              <a:rPr lang="zh-CN" altLang="en-US" smtClean="0"/>
              <a:pPr/>
              <a:t>‹#›</a:t>
            </a:fld>
            <a:endParaRPr lang="zh-CN" altLang="en-US"/>
          </a:p>
        </p:txBody>
      </p:sp>
    </p:spTree>
    <p:extLst>
      <p:ext uri="{BB962C8B-B14F-4D97-AF65-F5344CB8AC3E}">
        <p14:creationId xmlns:p14="http://schemas.microsoft.com/office/powerpoint/2010/main" val="11148693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60197CF-9298-4463-AC86-91CA6F8D6F54}" type="datetimeFigureOut">
              <a:rPr lang="zh-CN" altLang="en-US" smtClean="0"/>
              <a:pPr/>
              <a:t>2016/5/31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A514AC0-81C8-4709-A907-E46BF2DDA711}" type="slidenum">
              <a:rPr lang="zh-CN" altLang="en-US" smtClean="0"/>
              <a:pPr/>
              <a:t>‹#›</a:t>
            </a:fld>
            <a:endParaRPr lang="zh-CN" altLang="en-US"/>
          </a:p>
        </p:txBody>
      </p:sp>
    </p:spTree>
    <p:extLst>
      <p:ext uri="{BB962C8B-B14F-4D97-AF65-F5344CB8AC3E}">
        <p14:creationId xmlns:p14="http://schemas.microsoft.com/office/powerpoint/2010/main" val="31594025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4.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0197CF-9298-4463-AC86-91CA6F8D6F54}" type="datetimeFigureOut">
              <a:rPr lang="zh-CN" altLang="en-US" smtClean="0"/>
              <a:pPr/>
              <a:t>2016/5/31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514AC0-81C8-4709-A907-E46BF2DDA711}" type="slidenum">
              <a:rPr lang="zh-CN" altLang="en-US" smtClean="0"/>
              <a:pPr/>
              <a:t>‹#›</a:t>
            </a:fld>
            <a:endParaRPr lang="zh-CN" altLang="en-US"/>
          </a:p>
        </p:txBody>
      </p:sp>
      <p:pic>
        <p:nvPicPr>
          <p:cNvPr id="1026" name="Picture 2"/>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6978" y="-68335"/>
            <a:ext cx="9324528" cy="6957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图片 6"/>
          <p:cNvPicPr>
            <a:picLocks noChangeAspect="1"/>
          </p:cNvPicPr>
          <p:nvPr/>
        </p:nvPicPr>
        <p:blipFill rotWithShape="1">
          <a:blip r:embed="rId14" cstate="print">
            <a:extLst>
              <a:ext uri="{28A0092B-C50C-407E-A947-70E740481C1C}">
                <a14:useLocalDpi xmlns:a14="http://schemas.microsoft.com/office/drawing/2010/main" val="0"/>
              </a:ext>
            </a:extLst>
          </a:blip>
          <a:srcRect l="8477" t="38095" r="25048" b="28381"/>
          <a:stretch/>
        </p:blipFill>
        <p:spPr>
          <a:xfrm>
            <a:off x="6486967" y="5085184"/>
            <a:ext cx="2830745" cy="1427540"/>
          </a:xfrm>
          <a:prstGeom prst="rect">
            <a:avLst/>
          </a:prstGeom>
        </p:spPr>
      </p:pic>
    </p:spTree>
    <p:extLst>
      <p:ext uri="{BB962C8B-B14F-4D97-AF65-F5344CB8AC3E}">
        <p14:creationId xmlns:p14="http://schemas.microsoft.com/office/powerpoint/2010/main" val="89803533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5370" y="-99392"/>
            <a:ext cx="9395679" cy="7146032"/>
          </a:xfrm>
          <a:prstGeom prst="rect">
            <a:avLst/>
          </a:prstGeom>
        </p:spPr>
      </p:pic>
      <p:pic>
        <p:nvPicPr>
          <p:cNvPr id="8" name="图片 7"/>
          <p:cNvPicPr>
            <a:picLocks noChangeAspect="1"/>
          </p:cNvPicPr>
          <p:nvPr/>
        </p:nvPicPr>
        <p:blipFill>
          <a:blip r:embed="rId1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8520" y="1628800"/>
            <a:ext cx="6768752" cy="5030698"/>
          </a:xfrm>
          <a:prstGeom prst="rect">
            <a:avLst/>
          </a:prstGeom>
        </p:spPr>
      </p:pic>
    </p:spTree>
    <p:extLst>
      <p:ext uri="{BB962C8B-B14F-4D97-AF65-F5344CB8AC3E}">
        <p14:creationId xmlns:p14="http://schemas.microsoft.com/office/powerpoint/2010/main" val="2474927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oleObject" Target="../embeddings/oleObject3.bin"/><Relationship Id="rId7" Type="http://schemas.openxmlformats.org/officeDocument/2006/relationships/oleObject" Target="../embeddings/oleObject5.bin"/><Relationship Id="rId12" Type="http://schemas.openxmlformats.org/officeDocument/2006/relationships/image" Target="../media/image14.w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1.wmf"/><Relationship Id="rId11" Type="http://schemas.openxmlformats.org/officeDocument/2006/relationships/oleObject" Target="../embeddings/oleObject7.bin"/><Relationship Id="rId5" Type="http://schemas.openxmlformats.org/officeDocument/2006/relationships/oleObject" Target="../embeddings/oleObject4.bin"/><Relationship Id="rId10" Type="http://schemas.openxmlformats.org/officeDocument/2006/relationships/image" Target="../media/image13.wmf"/><Relationship Id="rId4" Type="http://schemas.openxmlformats.org/officeDocument/2006/relationships/image" Target="../media/image10.wmf"/><Relationship Id="rId9" Type="http://schemas.openxmlformats.org/officeDocument/2006/relationships/oleObject" Target="../embeddings/oleObject6.bin"/></Relationships>
</file>

<file path=ppt/slides/_rels/slide13.xml.rels><?xml version="1.0" encoding="UTF-8" standalone="yes"?>
<Relationships xmlns="http://schemas.openxmlformats.org/package/2006/relationships"><Relationship Id="rId8" Type="http://schemas.openxmlformats.org/officeDocument/2006/relationships/image" Target="../media/image17.wmf"/><Relationship Id="rId13" Type="http://schemas.openxmlformats.org/officeDocument/2006/relationships/oleObject" Target="../embeddings/oleObject13.bin"/><Relationship Id="rId3" Type="http://schemas.openxmlformats.org/officeDocument/2006/relationships/oleObject" Target="../embeddings/oleObject8.bin"/><Relationship Id="rId7" Type="http://schemas.openxmlformats.org/officeDocument/2006/relationships/oleObject" Target="../embeddings/oleObject10.bin"/><Relationship Id="rId12" Type="http://schemas.openxmlformats.org/officeDocument/2006/relationships/image" Target="../media/image19.wmf"/><Relationship Id="rId2" Type="http://schemas.openxmlformats.org/officeDocument/2006/relationships/slideLayout" Target="../slideLayouts/slideLayout2.xml"/><Relationship Id="rId16" Type="http://schemas.openxmlformats.org/officeDocument/2006/relationships/image" Target="../media/image21.wmf"/><Relationship Id="rId1" Type="http://schemas.openxmlformats.org/officeDocument/2006/relationships/vmlDrawing" Target="../drawings/vmlDrawing3.vml"/><Relationship Id="rId6" Type="http://schemas.openxmlformats.org/officeDocument/2006/relationships/image" Target="../media/image16.wmf"/><Relationship Id="rId11" Type="http://schemas.openxmlformats.org/officeDocument/2006/relationships/oleObject" Target="../embeddings/oleObject12.bin"/><Relationship Id="rId5" Type="http://schemas.openxmlformats.org/officeDocument/2006/relationships/oleObject" Target="../embeddings/oleObject9.bin"/><Relationship Id="rId15" Type="http://schemas.openxmlformats.org/officeDocument/2006/relationships/oleObject" Target="../embeddings/oleObject14.bin"/><Relationship Id="rId10" Type="http://schemas.openxmlformats.org/officeDocument/2006/relationships/image" Target="../media/image18.wmf"/><Relationship Id="rId4" Type="http://schemas.openxmlformats.org/officeDocument/2006/relationships/image" Target="../media/image15.wmf"/><Relationship Id="rId9" Type="http://schemas.openxmlformats.org/officeDocument/2006/relationships/oleObject" Target="../embeddings/oleObject11.bin"/><Relationship Id="rId14" Type="http://schemas.openxmlformats.org/officeDocument/2006/relationships/image" Target="../media/image20.w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23.wmf"/><Relationship Id="rId5" Type="http://schemas.openxmlformats.org/officeDocument/2006/relationships/oleObject" Target="../embeddings/oleObject16.bin"/><Relationship Id="rId4" Type="http://schemas.openxmlformats.org/officeDocument/2006/relationships/image" Target="../media/image22.wmf"/></Relationships>
</file>

<file path=ppt/slides/_rels/slide15.xml.rels><?xml version="1.0" encoding="UTF-8" standalone="yes"?>
<Relationships xmlns="http://schemas.openxmlformats.org/package/2006/relationships"><Relationship Id="rId8" Type="http://schemas.openxmlformats.org/officeDocument/2006/relationships/image" Target="../media/image26.wmf"/><Relationship Id="rId3" Type="http://schemas.openxmlformats.org/officeDocument/2006/relationships/oleObject" Target="../embeddings/oleObject17.bin"/><Relationship Id="rId7" Type="http://schemas.openxmlformats.org/officeDocument/2006/relationships/oleObject" Target="../embeddings/oleObject19.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25.wmf"/><Relationship Id="rId5" Type="http://schemas.openxmlformats.org/officeDocument/2006/relationships/oleObject" Target="../embeddings/oleObject18.bin"/><Relationship Id="rId10" Type="http://schemas.openxmlformats.org/officeDocument/2006/relationships/image" Target="../media/image27.wmf"/><Relationship Id="rId4" Type="http://schemas.openxmlformats.org/officeDocument/2006/relationships/image" Target="../media/image24.wmf"/><Relationship Id="rId9" Type="http://schemas.openxmlformats.org/officeDocument/2006/relationships/oleObject" Target="../embeddings/oleObject20.bin"/></Relationships>
</file>

<file path=ppt/slides/_rels/slide16.xml.rels><?xml version="1.0" encoding="UTF-8" standalone="yes"?>
<Relationships xmlns="http://schemas.openxmlformats.org/package/2006/relationships"><Relationship Id="rId8" Type="http://schemas.openxmlformats.org/officeDocument/2006/relationships/image" Target="../media/image30.wmf"/><Relationship Id="rId3" Type="http://schemas.openxmlformats.org/officeDocument/2006/relationships/oleObject" Target="../embeddings/oleObject21.bin"/><Relationship Id="rId7" Type="http://schemas.openxmlformats.org/officeDocument/2006/relationships/oleObject" Target="../embeddings/oleObject23.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29.wmf"/><Relationship Id="rId5" Type="http://schemas.openxmlformats.org/officeDocument/2006/relationships/oleObject" Target="../embeddings/oleObject22.bin"/><Relationship Id="rId4" Type="http://schemas.openxmlformats.org/officeDocument/2006/relationships/image" Target="../media/image28.wmf"/></Relationships>
</file>

<file path=ppt/slides/_rels/slide17.xml.rels><?xml version="1.0" encoding="UTF-8" standalone="yes"?>
<Relationships xmlns="http://schemas.openxmlformats.org/package/2006/relationships"><Relationship Id="rId8" Type="http://schemas.openxmlformats.org/officeDocument/2006/relationships/image" Target="../media/image33.wmf"/><Relationship Id="rId3" Type="http://schemas.openxmlformats.org/officeDocument/2006/relationships/oleObject" Target="../embeddings/oleObject24.bin"/><Relationship Id="rId7" Type="http://schemas.openxmlformats.org/officeDocument/2006/relationships/oleObject" Target="../embeddings/oleObject26.bin"/><Relationship Id="rId12" Type="http://schemas.openxmlformats.org/officeDocument/2006/relationships/image" Target="../media/image35.wmf"/><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image" Target="../media/image32.wmf"/><Relationship Id="rId11" Type="http://schemas.openxmlformats.org/officeDocument/2006/relationships/oleObject" Target="../embeddings/oleObject28.bin"/><Relationship Id="rId5" Type="http://schemas.openxmlformats.org/officeDocument/2006/relationships/oleObject" Target="../embeddings/oleObject25.bin"/><Relationship Id="rId10" Type="http://schemas.openxmlformats.org/officeDocument/2006/relationships/image" Target="../media/image34.wmf"/><Relationship Id="rId4" Type="http://schemas.openxmlformats.org/officeDocument/2006/relationships/image" Target="../media/image31.wmf"/><Relationship Id="rId9" Type="http://schemas.openxmlformats.org/officeDocument/2006/relationships/oleObject" Target="../embeddings/oleObject27.bin"/></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image" Target="../media/image36.wmf"/></Relationships>
</file>

<file path=ppt/slides/_rels/slide2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slideLayout" Target="../slideLayouts/slideLayout2.xml"/><Relationship Id="rId1" Type="http://schemas.openxmlformats.org/officeDocument/2006/relationships/vmlDrawing" Target="../drawings/vmlDrawing9.vml"/><Relationship Id="rId5" Type="http://schemas.openxmlformats.org/officeDocument/2006/relationships/oleObject" Target="../embeddings/oleObject31.bin"/><Relationship Id="rId4" Type="http://schemas.openxmlformats.org/officeDocument/2006/relationships/image" Target="../media/image39.w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32.bin"/><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image" Target="../media/image42.wmf"/></Relationships>
</file>

<file path=ppt/slides/_rels/slide3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7.wmf"/><Relationship Id="rId5" Type="http://schemas.openxmlformats.org/officeDocument/2006/relationships/oleObject" Target="../embeddings/oleObject2.bin"/><Relationship Id="rId4" Type="http://schemas.openxmlformats.org/officeDocument/2006/relationships/image" Target="../media/image6.w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14414" y="1785926"/>
            <a:ext cx="7347726" cy="2585323"/>
          </a:xfrm>
          <a:prstGeom prst="rect">
            <a:avLst/>
          </a:prstGeom>
          <a:noFill/>
        </p:spPr>
        <p:txBody>
          <a:bodyPr wrap="square" lIns="91440" tIns="45720" rIns="91440" bIns="45720">
            <a:spAutoFit/>
          </a:bodyPr>
          <a:lstStyle/>
          <a:p>
            <a:pPr algn="ctr">
              <a:lnSpc>
                <a:spcPct val="150000"/>
              </a:lnSpc>
            </a:pPr>
            <a:r>
              <a:rPr lang="zh-CN" altLang="en-US" sz="5400" b="1" dirty="0" smtClean="0">
                <a:ln w="12700">
                  <a:solidFill>
                    <a:schemeClr val="tx2">
                      <a:satMod val="155000"/>
                    </a:schemeClr>
                  </a:solidFill>
                  <a:prstDash val="solid"/>
                </a:ln>
                <a:solidFill>
                  <a:schemeClr val="bg2">
                    <a:tint val="85000"/>
                    <a:satMod val="155000"/>
                  </a:schemeClr>
                </a:solidFill>
                <a:effectLst>
                  <a:glow rad="139700">
                    <a:schemeClr val="accent1">
                      <a:satMod val="175000"/>
                      <a:alpha val="40000"/>
                    </a:schemeClr>
                  </a:glow>
                  <a:outerShdw blurRad="41275" dist="20320" dir="1800000" algn="tl" rotWithShape="0">
                    <a:srgbClr val="000000">
                      <a:alpha val="40000"/>
                    </a:srgbClr>
                  </a:outerShdw>
                </a:effectLst>
              </a:rPr>
              <a:t>模块六</a:t>
            </a:r>
            <a:br>
              <a:rPr lang="zh-CN" altLang="en-US" sz="5400" b="1" dirty="0" smtClean="0">
                <a:ln w="12700">
                  <a:solidFill>
                    <a:schemeClr val="tx2">
                      <a:satMod val="155000"/>
                    </a:schemeClr>
                  </a:solidFill>
                  <a:prstDash val="solid"/>
                </a:ln>
                <a:solidFill>
                  <a:schemeClr val="bg2">
                    <a:tint val="85000"/>
                    <a:satMod val="155000"/>
                  </a:schemeClr>
                </a:solidFill>
                <a:effectLst>
                  <a:glow rad="139700">
                    <a:schemeClr val="accent1">
                      <a:satMod val="175000"/>
                      <a:alpha val="40000"/>
                    </a:schemeClr>
                  </a:glow>
                  <a:outerShdw blurRad="41275" dist="20320" dir="1800000" algn="tl" rotWithShape="0">
                    <a:srgbClr val="000000">
                      <a:alpha val="40000"/>
                    </a:srgbClr>
                  </a:outerShdw>
                </a:effectLst>
              </a:rPr>
            </a:br>
            <a:r>
              <a:rPr lang="zh-CN" altLang="en-US" sz="5400" b="1" dirty="0" smtClean="0">
                <a:ln w="12700">
                  <a:solidFill>
                    <a:schemeClr val="tx2">
                      <a:satMod val="155000"/>
                    </a:schemeClr>
                  </a:solidFill>
                  <a:prstDash val="solid"/>
                </a:ln>
                <a:solidFill>
                  <a:schemeClr val="bg2">
                    <a:tint val="85000"/>
                    <a:satMod val="155000"/>
                  </a:schemeClr>
                </a:solidFill>
                <a:effectLst>
                  <a:glow rad="139700">
                    <a:schemeClr val="accent1">
                      <a:satMod val="175000"/>
                      <a:alpha val="40000"/>
                    </a:schemeClr>
                  </a:glow>
                  <a:outerShdw blurRad="41275" dist="20320" dir="1800000" algn="tl" rotWithShape="0">
                    <a:srgbClr val="000000">
                      <a:alpha val="40000"/>
                    </a:srgbClr>
                  </a:outerShdw>
                </a:effectLst>
              </a:rPr>
              <a:t>信道复用和多址技术</a:t>
            </a:r>
            <a:endParaRPr lang="zh-CN" altLang="en-US" sz="5400" b="1" dirty="0">
              <a:ln w="12700">
                <a:solidFill>
                  <a:schemeClr val="tx2">
                    <a:satMod val="155000"/>
                  </a:schemeClr>
                </a:solidFill>
                <a:prstDash val="solid"/>
              </a:ln>
              <a:solidFill>
                <a:schemeClr val="bg2">
                  <a:tint val="85000"/>
                  <a:satMod val="155000"/>
                </a:schemeClr>
              </a:solidFill>
              <a:effectLst>
                <a:glow rad="139700">
                  <a:schemeClr val="accent1">
                    <a:satMod val="175000"/>
                    <a:alpha val="40000"/>
                  </a:schemeClr>
                </a:glow>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40640" y="1357298"/>
            <a:ext cx="9144000" cy="4857784"/>
          </a:xfrm>
          <a:prstGeom prst="rect">
            <a:avLst/>
          </a:prstGeom>
          <a:solidFill>
            <a:schemeClr val="bg1">
              <a:alpha val="6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898" name="Rectangle 2"/>
          <p:cNvSpPr>
            <a:spLocks noGrp="1" noChangeArrowheads="1"/>
          </p:cNvSpPr>
          <p:nvPr>
            <p:ph type="title"/>
          </p:nvPr>
        </p:nvSpPr>
        <p:spPr/>
        <p:txBody>
          <a:bodyPr/>
          <a:lstStyle/>
          <a:p>
            <a:r>
              <a:rPr lang="en-US" altLang="zh-CN" sz="3800" dirty="0" smtClean="0"/>
              <a:t>§6.3 </a:t>
            </a:r>
            <a:r>
              <a:rPr lang="zh-CN" altLang="en-US" sz="3800" dirty="0"/>
              <a:t>时分复用基本原理和带宽计算</a:t>
            </a:r>
          </a:p>
        </p:txBody>
      </p:sp>
      <p:sp>
        <p:nvSpPr>
          <p:cNvPr id="208899" name="Rectangle 3"/>
          <p:cNvSpPr>
            <a:spLocks noGrp="1" noChangeArrowheads="1"/>
          </p:cNvSpPr>
          <p:nvPr>
            <p:ph type="body" idx="1"/>
          </p:nvPr>
        </p:nvSpPr>
        <p:spPr/>
        <p:txBody>
          <a:bodyPr/>
          <a:lstStyle/>
          <a:p>
            <a:r>
              <a:rPr lang="en-US" altLang="zh-CN" sz="3000" b="1" dirty="0" smtClean="0"/>
              <a:t>§6.3.1 </a:t>
            </a:r>
            <a:r>
              <a:rPr lang="zh-CN" altLang="en-US" sz="3000" b="1" u="sng" dirty="0">
                <a:solidFill>
                  <a:srgbClr val="FF0000"/>
                </a:solidFill>
              </a:rPr>
              <a:t>时分复用</a:t>
            </a:r>
            <a:r>
              <a:rPr lang="zh-CN" altLang="en-US" sz="3000" b="1" dirty="0"/>
              <a:t>（</a:t>
            </a:r>
            <a:r>
              <a:rPr lang="en-US" altLang="zh-CN" sz="3000" b="1" dirty="0"/>
              <a:t>TDM</a:t>
            </a:r>
            <a:r>
              <a:rPr lang="zh-CN" altLang="en-US" sz="3000" b="1" dirty="0"/>
              <a:t>）基本原理</a:t>
            </a:r>
          </a:p>
          <a:p>
            <a:pPr lvl="1"/>
            <a:r>
              <a:rPr lang="zh-CN" altLang="en-US" sz="2500" b="1" dirty="0"/>
              <a:t>基本原理：</a:t>
            </a:r>
            <a:r>
              <a:rPr lang="zh-CN" altLang="en-US" sz="2500" b="1" u="sng" dirty="0"/>
              <a:t>各路信号分时轮流使用同一物理信道</a:t>
            </a:r>
            <a:r>
              <a:rPr lang="zh-CN" altLang="en-US" sz="2500" b="1" dirty="0"/>
              <a:t>（类比例如：不同的班级在同一教室、不同时间上课）</a:t>
            </a:r>
          </a:p>
          <a:p>
            <a:pPr lvl="1"/>
            <a:r>
              <a:rPr lang="zh-CN" altLang="en-US" sz="2500" b="1" u="sng" dirty="0">
                <a:solidFill>
                  <a:srgbClr val="FF0000"/>
                </a:solidFill>
              </a:rPr>
              <a:t>时域</a:t>
            </a:r>
            <a:r>
              <a:rPr lang="zh-CN" altLang="en-US" sz="2500" b="1" dirty="0"/>
              <a:t>上：互不重叠，</a:t>
            </a:r>
            <a:r>
              <a:rPr lang="zh-CN" altLang="en-US" sz="2500" b="1" u="sng" dirty="0"/>
              <a:t>相互隔离</a:t>
            </a:r>
          </a:p>
          <a:p>
            <a:pPr lvl="1"/>
            <a:r>
              <a:rPr lang="zh-CN" altLang="en-US" sz="2500" b="1" u="sng" dirty="0">
                <a:solidFill>
                  <a:srgbClr val="FF0000"/>
                </a:solidFill>
              </a:rPr>
              <a:t>频域</a:t>
            </a:r>
            <a:r>
              <a:rPr lang="zh-CN" altLang="en-US" sz="2500" b="1" dirty="0"/>
              <a:t>上：频谱</a:t>
            </a:r>
            <a:r>
              <a:rPr lang="zh-CN" altLang="en-US" sz="2500" b="1" u="sng" dirty="0"/>
              <a:t>重叠</a:t>
            </a:r>
          </a:p>
          <a:p>
            <a:pPr lvl="1"/>
            <a:r>
              <a:rPr lang="zh-CN" altLang="en-US" sz="2500" b="1" dirty="0"/>
              <a:t>信号种类：</a:t>
            </a:r>
            <a:r>
              <a:rPr lang="zh-CN" altLang="en-US" sz="2500" b="1" u="sng" dirty="0"/>
              <a:t>一般属于基带信号</a:t>
            </a:r>
            <a:r>
              <a:rPr lang="zh-CN" altLang="en-US" sz="2500" b="1" dirty="0"/>
              <a:t>（可采用奈奎斯特定律）</a:t>
            </a:r>
          </a:p>
          <a:p>
            <a:pPr lvl="1"/>
            <a:r>
              <a:rPr lang="zh-CN" altLang="en-US" sz="2500" b="1" dirty="0"/>
              <a:t>接收端分离方法：“</a:t>
            </a:r>
            <a:r>
              <a:rPr lang="zh-CN" altLang="en-US" sz="2500" b="1" dirty="0">
                <a:solidFill>
                  <a:srgbClr val="FF0000"/>
                </a:solidFill>
              </a:rPr>
              <a:t>分接技术</a:t>
            </a:r>
            <a:r>
              <a:rPr lang="zh-CN" altLang="en-US" sz="2500" b="1" dirty="0"/>
              <a:t>”（通过精确的时钟采样脉冲和计数器来找到需要的数据）</a:t>
            </a:r>
          </a:p>
        </p:txBody>
      </p:sp>
      <p:grpSp>
        <p:nvGrpSpPr>
          <p:cNvPr id="2" name="Group 49"/>
          <p:cNvGrpSpPr>
            <a:grpSpLocks noChangeAspect="1"/>
          </p:cNvGrpSpPr>
          <p:nvPr/>
        </p:nvGrpSpPr>
        <p:grpSpPr bwMode="auto">
          <a:xfrm>
            <a:off x="6257950" y="3071810"/>
            <a:ext cx="1885950" cy="1733550"/>
            <a:chOff x="3627" y="8380"/>
            <a:chExt cx="2970" cy="2730"/>
          </a:xfrm>
        </p:grpSpPr>
        <p:sp>
          <p:nvSpPr>
            <p:cNvPr id="5" name="AutoShape 50"/>
            <p:cNvSpPr>
              <a:spLocks noChangeAspect="1" noChangeArrowheads="1"/>
            </p:cNvSpPr>
            <p:nvPr/>
          </p:nvSpPr>
          <p:spPr bwMode="auto">
            <a:xfrm>
              <a:off x="3627" y="8380"/>
              <a:ext cx="2970" cy="2730"/>
            </a:xfrm>
            <a:prstGeom prst="rect">
              <a:avLst/>
            </a:prstGeom>
            <a:solidFill>
              <a:schemeClr val="bg1"/>
            </a:solidFill>
            <a:ln w="9525">
              <a:noFill/>
              <a:miter lim="800000"/>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6" name="Text Box 51"/>
            <p:cNvSpPr txBox="1">
              <a:spLocks noChangeArrowheads="1"/>
            </p:cNvSpPr>
            <p:nvPr/>
          </p:nvSpPr>
          <p:spPr bwMode="auto">
            <a:xfrm>
              <a:off x="5877" y="10642"/>
              <a:ext cx="720" cy="468"/>
            </a:xfrm>
            <a:prstGeom prst="rect">
              <a:avLst/>
            </a:prstGeom>
            <a:solidFill>
              <a:srgbClr val="FFFFFF"/>
            </a:solidFill>
            <a:ln w="9525">
              <a:noFill/>
              <a:miter lim="800000"/>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en-US" altLang="zh-CN" sz="900" i="1">
                  <a:latin typeface="Times New Roman" pitchFamily="18" charset="0"/>
                </a:rPr>
                <a:t>t</a:t>
              </a: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endParaRPr lang="en-US" altLang="zh-CN"/>
            </a:p>
          </p:txBody>
        </p:sp>
        <p:grpSp>
          <p:nvGrpSpPr>
            <p:cNvPr id="3" name="Group 52"/>
            <p:cNvGrpSpPr>
              <a:grpSpLocks/>
            </p:cNvGrpSpPr>
            <p:nvPr/>
          </p:nvGrpSpPr>
          <p:grpSpPr bwMode="auto">
            <a:xfrm>
              <a:off x="3627" y="8380"/>
              <a:ext cx="2610" cy="2730"/>
              <a:chOff x="3627" y="8380"/>
              <a:chExt cx="2610" cy="2730"/>
            </a:xfrm>
          </p:grpSpPr>
          <p:sp>
            <p:nvSpPr>
              <p:cNvPr id="8" name="Text Box 53"/>
              <p:cNvSpPr txBox="1">
                <a:spLocks noChangeAspect="1" noChangeArrowheads="1"/>
              </p:cNvSpPr>
              <p:nvPr/>
            </p:nvSpPr>
            <p:spPr bwMode="auto">
              <a:xfrm>
                <a:off x="4272" y="8380"/>
                <a:ext cx="1009" cy="312"/>
              </a:xfrm>
              <a:prstGeom prst="rect">
                <a:avLst/>
              </a:prstGeom>
              <a:solidFill>
                <a:srgbClr val="FFFFFF"/>
              </a:solidFill>
              <a:ln w="9525">
                <a:noFill/>
                <a:miter lim="800000"/>
                <a:headEnd/>
                <a:tailEnd/>
              </a:ln>
            </p:spPr>
            <p:txBody>
              <a:bodyPr wrap="none"/>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zh-CN" altLang="en-US" sz="900">
                    <a:latin typeface="Times New Roman" pitchFamily="18" charset="0"/>
                  </a:rPr>
                  <a:t>保护时间</a:t>
                </a:r>
              </a:p>
              <a:p>
                <a:pPr algn="just"/>
                <a:endParaRPr lang="zh-CN" altLang="en-US" sz="1000">
                  <a:latin typeface="Times New Roman" pitchFamily="18" charset="0"/>
                </a:endParaRPr>
              </a:p>
              <a:p>
                <a:pPr algn="just"/>
                <a:endParaRPr lang="zh-CN" altLang="en-US" sz="1000">
                  <a:latin typeface="Times New Roman" pitchFamily="18" charset="0"/>
                </a:endParaRPr>
              </a:p>
              <a:p>
                <a:pPr algn="just"/>
                <a:endParaRPr lang="zh-CN" altLang="en-US" sz="1000">
                  <a:latin typeface="Times New Roman" pitchFamily="18" charset="0"/>
                </a:endParaRPr>
              </a:p>
              <a:p>
                <a:pPr algn="just"/>
                <a:endParaRPr lang="zh-CN" altLang="en-US" sz="1000">
                  <a:latin typeface="Times New Roman" pitchFamily="18" charset="0"/>
                </a:endParaRPr>
              </a:p>
              <a:p>
                <a:pPr algn="just"/>
                <a:endParaRPr lang="zh-CN" altLang="en-US" sz="1000">
                  <a:latin typeface="Times New Roman" pitchFamily="18" charset="0"/>
                </a:endParaRPr>
              </a:p>
              <a:p>
                <a:pPr algn="just"/>
                <a:endParaRPr lang="zh-CN" altLang="en-US" sz="1000">
                  <a:latin typeface="Times New Roman" pitchFamily="18" charset="0"/>
                </a:endParaRPr>
              </a:p>
              <a:p>
                <a:pPr algn="just"/>
                <a:endParaRPr lang="en-US" altLang="zh-CN"/>
              </a:p>
            </p:txBody>
          </p:sp>
          <p:sp>
            <p:nvSpPr>
              <p:cNvPr id="9" name="Text Box 54"/>
              <p:cNvSpPr txBox="1">
                <a:spLocks noChangeArrowheads="1"/>
              </p:cNvSpPr>
              <p:nvPr/>
            </p:nvSpPr>
            <p:spPr bwMode="auto">
              <a:xfrm>
                <a:off x="3987" y="9004"/>
                <a:ext cx="1980" cy="468"/>
              </a:xfrm>
              <a:prstGeom prst="rect">
                <a:avLst/>
              </a:prstGeom>
              <a:solidFill>
                <a:srgbClr val="FFFFFF"/>
              </a:solidFill>
              <a:ln w="9525">
                <a:noFill/>
                <a:miter lim="800000"/>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en-US" altLang="zh-CN" sz="900">
                    <a:latin typeface="Times New Roman" pitchFamily="18" charset="0"/>
                  </a:rPr>
                  <a:t>CH</a:t>
                </a:r>
                <a:r>
                  <a:rPr lang="en-US" altLang="zh-CN" sz="900" baseline="-25000">
                    <a:latin typeface="Times New Roman" pitchFamily="18" charset="0"/>
                  </a:rPr>
                  <a:t>1  </a:t>
                </a:r>
                <a:r>
                  <a:rPr lang="en-US" altLang="zh-CN" sz="900">
                    <a:latin typeface="Times New Roman" pitchFamily="18" charset="0"/>
                  </a:rPr>
                  <a:t>CH</a:t>
                </a:r>
                <a:r>
                  <a:rPr lang="en-US" altLang="zh-CN" sz="900" baseline="-25000">
                    <a:latin typeface="Times New Roman" pitchFamily="18" charset="0"/>
                  </a:rPr>
                  <a:t>2</a:t>
                </a:r>
                <a:r>
                  <a:rPr lang="en-US" altLang="zh-CN" sz="900">
                    <a:latin typeface="Times New Roman" pitchFamily="18" charset="0"/>
                  </a:rPr>
                  <a:t>      CH</a:t>
                </a:r>
                <a:r>
                  <a:rPr lang="en-US" altLang="zh-CN" sz="900" baseline="-25000">
                    <a:latin typeface="Times New Roman" pitchFamily="18" charset="0"/>
                  </a:rPr>
                  <a:t>n</a:t>
                </a:r>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endParaRPr lang="en-US" altLang="zh-CN"/>
              </a:p>
            </p:txBody>
          </p:sp>
          <p:sp>
            <p:nvSpPr>
              <p:cNvPr id="10" name="Text Box 55"/>
              <p:cNvSpPr txBox="1">
                <a:spLocks noChangeArrowheads="1"/>
              </p:cNvSpPr>
              <p:nvPr/>
            </p:nvSpPr>
            <p:spPr bwMode="auto">
              <a:xfrm>
                <a:off x="3627" y="8848"/>
                <a:ext cx="360" cy="702"/>
              </a:xfrm>
              <a:prstGeom prst="rect">
                <a:avLst/>
              </a:prstGeom>
              <a:solidFill>
                <a:srgbClr val="FFFFFF"/>
              </a:solidFill>
              <a:ln w="9525">
                <a:noFill/>
                <a:miter lim="800000"/>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en-US" altLang="zh-CN" sz="900" i="1">
                    <a:latin typeface="Times New Roman" pitchFamily="18" charset="0"/>
                  </a:rPr>
                  <a:t>f</a:t>
                </a: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endParaRPr lang="en-US" altLang="zh-CN"/>
              </a:p>
            </p:txBody>
          </p:sp>
          <p:sp>
            <p:nvSpPr>
              <p:cNvPr id="11" name="Text Box 56"/>
              <p:cNvSpPr txBox="1">
                <a:spLocks noChangeArrowheads="1"/>
              </p:cNvSpPr>
              <p:nvPr/>
            </p:nvSpPr>
            <p:spPr bwMode="auto">
              <a:xfrm>
                <a:off x="3897" y="10642"/>
                <a:ext cx="540" cy="468"/>
              </a:xfrm>
              <a:prstGeom prst="rect">
                <a:avLst/>
              </a:prstGeom>
              <a:solidFill>
                <a:srgbClr val="FFFFFF"/>
              </a:solidFill>
              <a:ln w="9525">
                <a:noFill/>
                <a:miter lim="800000"/>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en-US" altLang="zh-CN" sz="900">
                    <a:latin typeface="Times New Roman" pitchFamily="18" charset="0"/>
                  </a:rPr>
                  <a:t>0</a:t>
                </a: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endParaRPr lang="en-US" altLang="zh-CN"/>
              </a:p>
            </p:txBody>
          </p:sp>
          <p:sp>
            <p:nvSpPr>
              <p:cNvPr id="12" name="Line 57"/>
              <p:cNvSpPr>
                <a:spLocks noChangeShapeType="1"/>
              </p:cNvSpPr>
              <p:nvPr/>
            </p:nvSpPr>
            <p:spPr bwMode="auto">
              <a:xfrm flipV="1">
                <a:off x="4077" y="8926"/>
                <a:ext cx="1" cy="1873"/>
              </a:xfrm>
              <a:prstGeom prst="line">
                <a:avLst/>
              </a:prstGeom>
              <a:noFill/>
              <a:ln w="9525">
                <a:solidFill>
                  <a:srgbClr val="000000"/>
                </a:solidFill>
                <a:round/>
                <a:headEnd/>
                <a:tailEnd type="triangle" w="med" len="me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13" name="Line 58"/>
              <p:cNvSpPr>
                <a:spLocks noChangeShapeType="1"/>
              </p:cNvSpPr>
              <p:nvPr/>
            </p:nvSpPr>
            <p:spPr bwMode="auto">
              <a:xfrm flipV="1">
                <a:off x="4077" y="10798"/>
                <a:ext cx="2160" cy="1"/>
              </a:xfrm>
              <a:prstGeom prst="line">
                <a:avLst/>
              </a:prstGeom>
              <a:noFill/>
              <a:ln w="9525">
                <a:solidFill>
                  <a:srgbClr val="000000"/>
                </a:solidFill>
                <a:round/>
                <a:headEnd/>
                <a:tailEnd type="triangle" w="med" len="me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14" name="Line 59"/>
              <p:cNvSpPr>
                <a:spLocks noChangeShapeType="1"/>
              </p:cNvSpPr>
              <p:nvPr/>
            </p:nvSpPr>
            <p:spPr bwMode="auto">
              <a:xfrm>
                <a:off x="4257" y="9394"/>
                <a:ext cx="1" cy="1404"/>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15" name="Line 60"/>
              <p:cNvSpPr>
                <a:spLocks noChangeShapeType="1"/>
              </p:cNvSpPr>
              <p:nvPr/>
            </p:nvSpPr>
            <p:spPr bwMode="auto">
              <a:xfrm>
                <a:off x="4437" y="9394"/>
                <a:ext cx="1" cy="1404"/>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16" name="Line 61"/>
              <p:cNvSpPr>
                <a:spLocks noChangeShapeType="1"/>
              </p:cNvSpPr>
              <p:nvPr/>
            </p:nvSpPr>
            <p:spPr bwMode="auto">
              <a:xfrm>
                <a:off x="4797" y="9394"/>
                <a:ext cx="1" cy="1404"/>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17" name="Line 62"/>
              <p:cNvSpPr>
                <a:spLocks noChangeShapeType="1"/>
              </p:cNvSpPr>
              <p:nvPr/>
            </p:nvSpPr>
            <p:spPr bwMode="auto">
              <a:xfrm>
                <a:off x="4977" y="9394"/>
                <a:ext cx="1" cy="1404"/>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18" name="Line 63"/>
              <p:cNvSpPr>
                <a:spLocks noChangeShapeType="1"/>
              </p:cNvSpPr>
              <p:nvPr/>
            </p:nvSpPr>
            <p:spPr bwMode="auto">
              <a:xfrm>
                <a:off x="5517" y="9394"/>
                <a:ext cx="1" cy="1404"/>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19" name="Line 64"/>
              <p:cNvSpPr>
                <a:spLocks noChangeShapeType="1"/>
              </p:cNvSpPr>
              <p:nvPr/>
            </p:nvSpPr>
            <p:spPr bwMode="auto">
              <a:xfrm>
                <a:off x="5697" y="9394"/>
                <a:ext cx="1" cy="1404"/>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20" name="Line 65"/>
              <p:cNvSpPr>
                <a:spLocks noChangeShapeType="1"/>
              </p:cNvSpPr>
              <p:nvPr/>
            </p:nvSpPr>
            <p:spPr bwMode="auto">
              <a:xfrm>
                <a:off x="4257" y="9550"/>
                <a:ext cx="180" cy="312"/>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21" name="Line 66"/>
              <p:cNvSpPr>
                <a:spLocks noChangeShapeType="1"/>
              </p:cNvSpPr>
              <p:nvPr/>
            </p:nvSpPr>
            <p:spPr bwMode="auto">
              <a:xfrm>
                <a:off x="4257" y="9862"/>
                <a:ext cx="180" cy="312"/>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22" name="Line 67"/>
              <p:cNvSpPr>
                <a:spLocks noChangeShapeType="1"/>
              </p:cNvSpPr>
              <p:nvPr/>
            </p:nvSpPr>
            <p:spPr bwMode="auto">
              <a:xfrm>
                <a:off x="4257" y="10174"/>
                <a:ext cx="180" cy="312"/>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23" name="Line 68"/>
              <p:cNvSpPr>
                <a:spLocks noChangeShapeType="1"/>
              </p:cNvSpPr>
              <p:nvPr/>
            </p:nvSpPr>
            <p:spPr bwMode="auto">
              <a:xfrm>
                <a:off x="4257" y="10486"/>
                <a:ext cx="180" cy="312"/>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24" name="Line 69"/>
              <p:cNvSpPr>
                <a:spLocks noChangeShapeType="1"/>
              </p:cNvSpPr>
              <p:nvPr/>
            </p:nvSpPr>
            <p:spPr bwMode="auto">
              <a:xfrm>
                <a:off x="4797" y="9550"/>
                <a:ext cx="180" cy="312"/>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25" name="Line 70"/>
              <p:cNvSpPr>
                <a:spLocks noChangeShapeType="1"/>
              </p:cNvSpPr>
              <p:nvPr/>
            </p:nvSpPr>
            <p:spPr bwMode="auto">
              <a:xfrm>
                <a:off x="4797" y="9862"/>
                <a:ext cx="180" cy="312"/>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26" name="Line 71"/>
              <p:cNvSpPr>
                <a:spLocks noChangeShapeType="1"/>
              </p:cNvSpPr>
              <p:nvPr/>
            </p:nvSpPr>
            <p:spPr bwMode="auto">
              <a:xfrm>
                <a:off x="4797" y="10174"/>
                <a:ext cx="180" cy="312"/>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27" name="Line 72"/>
              <p:cNvSpPr>
                <a:spLocks noChangeShapeType="1"/>
              </p:cNvSpPr>
              <p:nvPr/>
            </p:nvSpPr>
            <p:spPr bwMode="auto">
              <a:xfrm>
                <a:off x="4797" y="10486"/>
                <a:ext cx="180" cy="312"/>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28" name="Line 73"/>
              <p:cNvSpPr>
                <a:spLocks noChangeShapeType="1"/>
              </p:cNvSpPr>
              <p:nvPr/>
            </p:nvSpPr>
            <p:spPr bwMode="auto">
              <a:xfrm>
                <a:off x="5517" y="9550"/>
                <a:ext cx="180" cy="312"/>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29" name="Line 74"/>
              <p:cNvSpPr>
                <a:spLocks noChangeShapeType="1"/>
              </p:cNvSpPr>
              <p:nvPr/>
            </p:nvSpPr>
            <p:spPr bwMode="auto">
              <a:xfrm>
                <a:off x="5517" y="9862"/>
                <a:ext cx="180" cy="312"/>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30" name="Line 75"/>
              <p:cNvSpPr>
                <a:spLocks noChangeShapeType="1"/>
              </p:cNvSpPr>
              <p:nvPr/>
            </p:nvSpPr>
            <p:spPr bwMode="auto">
              <a:xfrm>
                <a:off x="5517" y="10174"/>
                <a:ext cx="180" cy="312"/>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31" name="Line 76"/>
              <p:cNvSpPr>
                <a:spLocks noChangeShapeType="1"/>
              </p:cNvSpPr>
              <p:nvPr/>
            </p:nvSpPr>
            <p:spPr bwMode="auto">
              <a:xfrm>
                <a:off x="5517" y="10486"/>
                <a:ext cx="180" cy="312"/>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32" name="Line 77"/>
              <p:cNvSpPr>
                <a:spLocks noChangeShapeType="1"/>
              </p:cNvSpPr>
              <p:nvPr/>
            </p:nvSpPr>
            <p:spPr bwMode="auto">
              <a:xfrm>
                <a:off x="5067" y="10096"/>
                <a:ext cx="360" cy="2"/>
              </a:xfrm>
              <a:prstGeom prst="line">
                <a:avLst/>
              </a:prstGeom>
              <a:noFill/>
              <a:ln w="9525">
                <a:solidFill>
                  <a:srgbClr val="000000"/>
                </a:solidFill>
                <a:prstDash val="dash"/>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33" name="Line 78"/>
              <p:cNvSpPr>
                <a:spLocks noChangeShapeType="1"/>
              </p:cNvSpPr>
              <p:nvPr/>
            </p:nvSpPr>
            <p:spPr bwMode="auto">
              <a:xfrm flipV="1">
                <a:off x="4167" y="8848"/>
                <a:ext cx="360" cy="468"/>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34" name="Line 79"/>
              <p:cNvSpPr>
                <a:spLocks noChangeShapeType="1"/>
              </p:cNvSpPr>
              <p:nvPr/>
            </p:nvSpPr>
            <p:spPr bwMode="auto">
              <a:xfrm flipV="1">
                <a:off x="4707" y="8848"/>
                <a:ext cx="1" cy="624"/>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35" name="Line 80"/>
              <p:cNvSpPr>
                <a:spLocks noChangeShapeType="1"/>
              </p:cNvSpPr>
              <p:nvPr/>
            </p:nvSpPr>
            <p:spPr bwMode="auto">
              <a:xfrm flipH="1" flipV="1">
                <a:off x="4887" y="8848"/>
                <a:ext cx="330" cy="468"/>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6" presetClass="emph" presetSubtype="0" fill="hold" nodeType="afterEffect">
                                  <p:stCondLst>
                                    <p:cond delay="0"/>
                                  </p:stCondLst>
                                  <p:childTnLst>
                                    <p:animScale>
                                      <p:cBhvr>
                                        <p:cTn id="11" dur="2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924" name="Picture 4" descr="8-6"/>
          <p:cNvPicPr>
            <a:picLocks noChangeAspect="1" noChangeArrowheads="1"/>
          </p:cNvPicPr>
          <p:nvPr/>
        </p:nvPicPr>
        <p:blipFill>
          <a:blip r:embed="rId2"/>
          <a:srcRect/>
          <a:stretch>
            <a:fillRect/>
          </a:stretch>
        </p:blipFill>
        <p:spPr bwMode="auto">
          <a:xfrm>
            <a:off x="642910" y="285728"/>
            <a:ext cx="6934200" cy="6380162"/>
          </a:xfrm>
          <a:prstGeom prst="rect">
            <a:avLst/>
          </a:prstGeom>
          <a:noFill/>
        </p:spPr>
      </p:pic>
      <p:sp>
        <p:nvSpPr>
          <p:cNvPr id="209925" name="Text Box 5"/>
          <p:cNvSpPr txBox="1">
            <a:spLocks noChangeArrowheads="1"/>
          </p:cNvSpPr>
          <p:nvPr/>
        </p:nvSpPr>
        <p:spPr bwMode="auto">
          <a:xfrm>
            <a:off x="8001024" y="928670"/>
            <a:ext cx="615553" cy="4214842"/>
          </a:xfrm>
          <a:prstGeom prst="rect">
            <a:avLst/>
          </a:prstGeom>
          <a:noFill/>
          <a:ln w="9525">
            <a:noFill/>
            <a:miter lim="800000"/>
            <a:headEnd/>
            <a:tailEnd/>
          </a:ln>
          <a:effectLst/>
        </p:spPr>
        <p:txBody>
          <a:bodyPr vert="eaVert" wrap="square">
            <a:spAutoFit/>
          </a:bodyPr>
          <a:lstStyle/>
          <a:p>
            <a:pPr>
              <a:spcBef>
                <a:spcPct val="50000"/>
              </a:spcBef>
            </a:pPr>
            <a:r>
              <a:rPr lang="en-US" altLang="zh-CN" sz="2800" dirty="0" smtClean="0"/>
              <a:t>PAM</a:t>
            </a:r>
            <a:r>
              <a:rPr lang="zh-CN" altLang="en-US" sz="2800" dirty="0" smtClean="0"/>
              <a:t>时分复用</a:t>
            </a:r>
            <a:r>
              <a:rPr lang="zh-CN" altLang="en-US" sz="2800" dirty="0"/>
              <a:t>原理示意图</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09924"/>
                                        </p:tgtEl>
                                        <p:attrNameLst>
                                          <p:attrName>style.visibility</p:attrName>
                                        </p:attrNameLst>
                                      </p:cBhvr>
                                      <p:to>
                                        <p:strVal val="visible"/>
                                      </p:to>
                                    </p:set>
                                    <p:anim calcmode="lin" valueType="num">
                                      <p:cBhvr>
                                        <p:cTn id="7" dur="500" fill="hold"/>
                                        <p:tgtEl>
                                          <p:spTgt spid="209924"/>
                                        </p:tgtEl>
                                        <p:attrNameLst>
                                          <p:attrName>ppt_w</p:attrName>
                                        </p:attrNameLst>
                                      </p:cBhvr>
                                      <p:tavLst>
                                        <p:tav tm="0">
                                          <p:val>
                                            <p:fltVal val="0"/>
                                          </p:val>
                                        </p:tav>
                                        <p:tav tm="100000">
                                          <p:val>
                                            <p:strVal val="#ppt_w"/>
                                          </p:val>
                                        </p:tav>
                                      </p:tavLst>
                                    </p:anim>
                                    <p:anim calcmode="lin" valueType="num">
                                      <p:cBhvr>
                                        <p:cTn id="8" dur="500" fill="hold"/>
                                        <p:tgtEl>
                                          <p:spTgt spid="20992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40640" y="1285860"/>
            <a:ext cx="9144000" cy="5214974"/>
          </a:xfrm>
          <a:prstGeom prst="rect">
            <a:avLst/>
          </a:prstGeom>
          <a:solidFill>
            <a:schemeClr val="bg1">
              <a:alpha val="6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946" name="Rectangle 2"/>
          <p:cNvSpPr>
            <a:spLocks noGrp="1" noChangeArrowheads="1"/>
          </p:cNvSpPr>
          <p:nvPr>
            <p:ph type="title"/>
          </p:nvPr>
        </p:nvSpPr>
        <p:spPr>
          <a:xfrm>
            <a:off x="468313" y="112713"/>
            <a:ext cx="8229600" cy="1371600"/>
          </a:xfrm>
        </p:spPr>
        <p:txBody>
          <a:bodyPr/>
          <a:lstStyle/>
          <a:p>
            <a:r>
              <a:rPr lang="en-US" altLang="zh-CN"/>
              <a:t>PCM</a:t>
            </a:r>
            <a:r>
              <a:rPr lang="zh-CN" altLang="en-US"/>
              <a:t>复用原理</a:t>
            </a:r>
          </a:p>
        </p:txBody>
      </p:sp>
      <p:sp>
        <p:nvSpPr>
          <p:cNvPr id="210947" name="Rectangle 3"/>
          <p:cNvSpPr>
            <a:spLocks noGrp="1" noChangeArrowheads="1"/>
          </p:cNvSpPr>
          <p:nvPr>
            <p:ph type="body" idx="1"/>
          </p:nvPr>
        </p:nvSpPr>
        <p:spPr>
          <a:xfrm>
            <a:off x="323850" y="1412875"/>
            <a:ext cx="8229600" cy="3886200"/>
          </a:xfrm>
        </p:spPr>
        <p:txBody>
          <a:bodyPr/>
          <a:lstStyle/>
          <a:p>
            <a:r>
              <a:rPr lang="zh-CN" altLang="en-US" dirty="0"/>
              <a:t>我们</a:t>
            </a:r>
            <a:r>
              <a:rPr lang="zh-CN" altLang="en-US" dirty="0" smtClean="0"/>
              <a:t>在之前学</a:t>
            </a:r>
            <a:r>
              <a:rPr lang="zh-CN" altLang="en-US" dirty="0"/>
              <a:t>过，每路</a:t>
            </a:r>
            <a:r>
              <a:rPr lang="en-US" altLang="zh-CN" u="sng" dirty="0"/>
              <a:t>PCM</a:t>
            </a:r>
            <a:r>
              <a:rPr lang="zh-CN" altLang="en-US" dirty="0"/>
              <a:t>的</a:t>
            </a:r>
            <a:r>
              <a:rPr lang="zh-CN" altLang="en-US" u="sng" dirty="0"/>
              <a:t>采样速率</a:t>
            </a:r>
            <a:r>
              <a:rPr lang="zh-CN" altLang="en-US" dirty="0"/>
              <a:t>是</a:t>
            </a:r>
            <a:r>
              <a:rPr lang="en-US" altLang="zh-CN" u="sng" dirty="0"/>
              <a:t>8kHz</a:t>
            </a:r>
            <a:r>
              <a:rPr lang="zh-CN" altLang="en-US" dirty="0"/>
              <a:t>，即每</a:t>
            </a:r>
            <a:r>
              <a:rPr lang="en-US" altLang="zh-CN" dirty="0"/>
              <a:t>1/8000</a:t>
            </a:r>
            <a:r>
              <a:rPr lang="zh-CN" altLang="en-US" dirty="0"/>
              <a:t>秒产生</a:t>
            </a:r>
            <a:r>
              <a:rPr lang="en-US" altLang="zh-CN" dirty="0"/>
              <a:t>8bit</a:t>
            </a:r>
          </a:p>
          <a:p>
            <a:r>
              <a:rPr lang="zh-CN" altLang="en-US" dirty="0"/>
              <a:t>如果我们把</a:t>
            </a:r>
            <a:r>
              <a:rPr lang="en-US" altLang="zh-CN" dirty="0"/>
              <a:t>n</a:t>
            </a:r>
            <a:r>
              <a:rPr lang="zh-CN" altLang="en-US" dirty="0"/>
              <a:t>路</a:t>
            </a:r>
            <a:r>
              <a:rPr lang="en-US" altLang="zh-CN" dirty="0"/>
              <a:t>PCM</a:t>
            </a:r>
            <a:r>
              <a:rPr lang="zh-CN" altLang="en-US" dirty="0"/>
              <a:t>时分复用到一条物理线路上，那么每</a:t>
            </a:r>
            <a:r>
              <a:rPr lang="en-US" altLang="zh-CN" dirty="0"/>
              <a:t>1/8000</a:t>
            </a:r>
            <a:r>
              <a:rPr lang="zh-CN" altLang="en-US" dirty="0"/>
              <a:t>秒就要对应</a:t>
            </a:r>
            <a:r>
              <a:rPr lang="en-US" altLang="zh-CN" dirty="0"/>
              <a:t>8n(bit)</a:t>
            </a:r>
          </a:p>
        </p:txBody>
      </p:sp>
      <p:sp>
        <p:nvSpPr>
          <p:cNvPr id="210948" name="Rectangle 4"/>
          <p:cNvSpPr>
            <a:spLocks noChangeArrowheads="1"/>
          </p:cNvSpPr>
          <p:nvPr/>
        </p:nvSpPr>
        <p:spPr bwMode="auto">
          <a:xfrm>
            <a:off x="250825" y="3716338"/>
            <a:ext cx="1584325" cy="576262"/>
          </a:xfrm>
          <a:prstGeom prst="rect">
            <a:avLst/>
          </a:prstGeom>
          <a:solidFill>
            <a:schemeClr val="accent1"/>
          </a:solidFill>
          <a:ln w="9525">
            <a:solidFill>
              <a:schemeClr val="tx1"/>
            </a:solidFill>
            <a:miter lim="800000"/>
            <a:headEnd/>
            <a:tailEnd/>
          </a:ln>
          <a:effectLst/>
        </p:spPr>
        <p:txBody>
          <a:bodyPr wrap="none" anchor="ctr"/>
          <a:lstStyle/>
          <a:p>
            <a:pPr algn="ctr"/>
            <a:r>
              <a:rPr lang="zh-CN" altLang="en-US" b="1"/>
              <a:t>第</a:t>
            </a:r>
            <a:r>
              <a:rPr lang="en-US" altLang="zh-CN" b="1"/>
              <a:t>1</a:t>
            </a:r>
            <a:r>
              <a:rPr lang="zh-CN" altLang="en-US" b="1"/>
              <a:t>路第</a:t>
            </a:r>
            <a:r>
              <a:rPr lang="en-US" altLang="zh-CN" b="1"/>
              <a:t>1</a:t>
            </a:r>
            <a:r>
              <a:rPr lang="zh-CN" altLang="en-US" b="1"/>
              <a:t>次采样</a:t>
            </a:r>
          </a:p>
          <a:p>
            <a:pPr algn="ctr"/>
            <a:r>
              <a:rPr lang="zh-CN" altLang="en-US" b="1"/>
              <a:t>的</a:t>
            </a:r>
            <a:r>
              <a:rPr lang="en-US" altLang="zh-CN" b="1"/>
              <a:t>PCM</a:t>
            </a:r>
            <a:r>
              <a:rPr lang="zh-CN" altLang="en-US" b="1"/>
              <a:t>编码</a:t>
            </a:r>
          </a:p>
        </p:txBody>
      </p:sp>
      <p:sp>
        <p:nvSpPr>
          <p:cNvPr id="210950" name="Line 6"/>
          <p:cNvSpPr>
            <a:spLocks noChangeShapeType="1"/>
          </p:cNvSpPr>
          <p:nvPr/>
        </p:nvSpPr>
        <p:spPr bwMode="auto">
          <a:xfrm>
            <a:off x="250825" y="4292600"/>
            <a:ext cx="7848600" cy="0"/>
          </a:xfrm>
          <a:prstGeom prst="line">
            <a:avLst/>
          </a:prstGeom>
          <a:noFill/>
          <a:ln w="38100">
            <a:solidFill>
              <a:schemeClr val="tx1"/>
            </a:solidFill>
            <a:round/>
            <a:headEnd/>
            <a:tailEnd type="triangle" w="med" len="med"/>
          </a:ln>
          <a:effectLst/>
        </p:spPr>
        <p:txBody>
          <a:bodyPr/>
          <a:lstStyle/>
          <a:p>
            <a:endParaRPr lang="zh-CN" altLang="en-US"/>
          </a:p>
        </p:txBody>
      </p:sp>
      <p:graphicFrame>
        <p:nvGraphicFramePr>
          <p:cNvPr id="210951" name="Object 7"/>
          <p:cNvGraphicFramePr>
            <a:graphicFrameLocks noChangeAspect="1"/>
          </p:cNvGraphicFramePr>
          <p:nvPr/>
        </p:nvGraphicFramePr>
        <p:xfrm>
          <a:off x="7739063" y="4364038"/>
          <a:ext cx="419100" cy="719137"/>
        </p:xfrm>
        <a:graphic>
          <a:graphicData uri="http://schemas.openxmlformats.org/presentationml/2006/ole">
            <mc:AlternateContent xmlns:mc="http://schemas.openxmlformats.org/markup-compatibility/2006">
              <mc:Choice xmlns:v="urn:schemas-microsoft-com:vml" Requires="v">
                <p:oleObj spid="_x0000_s2080" name="公式" r:id="rId3" imgW="88560" imgH="152280" progId="Equation.3">
                  <p:embed/>
                </p:oleObj>
              </mc:Choice>
              <mc:Fallback>
                <p:oleObj name="公式" r:id="rId3" imgW="88560" imgH="15228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39063" y="4364038"/>
                        <a:ext cx="419100" cy="7191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0952" name="Rectangle 8"/>
          <p:cNvSpPr>
            <a:spLocks noChangeArrowheads="1"/>
          </p:cNvSpPr>
          <p:nvPr/>
        </p:nvSpPr>
        <p:spPr bwMode="auto">
          <a:xfrm>
            <a:off x="1835150" y="3716338"/>
            <a:ext cx="1584325" cy="576262"/>
          </a:xfrm>
          <a:prstGeom prst="rect">
            <a:avLst/>
          </a:prstGeom>
          <a:solidFill>
            <a:srgbClr val="FF9999"/>
          </a:solidFill>
          <a:ln w="9525">
            <a:solidFill>
              <a:srgbClr val="FF0000"/>
            </a:solidFill>
            <a:miter lim="800000"/>
            <a:headEnd/>
            <a:tailEnd/>
          </a:ln>
          <a:effectLst/>
        </p:spPr>
        <p:txBody>
          <a:bodyPr wrap="none" anchor="ctr"/>
          <a:lstStyle/>
          <a:p>
            <a:pPr algn="ctr"/>
            <a:r>
              <a:rPr lang="zh-CN" altLang="en-US" b="1"/>
              <a:t>第</a:t>
            </a:r>
            <a:r>
              <a:rPr lang="en-US" altLang="zh-CN" b="1"/>
              <a:t>2</a:t>
            </a:r>
            <a:r>
              <a:rPr lang="zh-CN" altLang="en-US" b="1"/>
              <a:t>路第</a:t>
            </a:r>
            <a:r>
              <a:rPr lang="en-US" altLang="zh-CN" b="1"/>
              <a:t>1</a:t>
            </a:r>
            <a:r>
              <a:rPr lang="zh-CN" altLang="en-US" b="1"/>
              <a:t>次采样</a:t>
            </a:r>
          </a:p>
          <a:p>
            <a:pPr algn="ctr"/>
            <a:r>
              <a:rPr lang="zh-CN" altLang="en-US" b="1"/>
              <a:t>的</a:t>
            </a:r>
            <a:r>
              <a:rPr lang="en-US" altLang="zh-CN" b="1"/>
              <a:t>PCM</a:t>
            </a:r>
            <a:r>
              <a:rPr lang="zh-CN" altLang="en-US" b="1"/>
              <a:t>编码</a:t>
            </a:r>
          </a:p>
        </p:txBody>
      </p:sp>
      <p:sp>
        <p:nvSpPr>
          <p:cNvPr id="210953" name="Line 9"/>
          <p:cNvSpPr>
            <a:spLocks noChangeShapeType="1"/>
          </p:cNvSpPr>
          <p:nvPr/>
        </p:nvSpPr>
        <p:spPr bwMode="auto">
          <a:xfrm>
            <a:off x="3562350" y="4005263"/>
            <a:ext cx="576263" cy="0"/>
          </a:xfrm>
          <a:prstGeom prst="line">
            <a:avLst/>
          </a:prstGeom>
          <a:noFill/>
          <a:ln w="76200">
            <a:solidFill>
              <a:schemeClr val="tx1"/>
            </a:solidFill>
            <a:prstDash val="sysDot"/>
            <a:round/>
            <a:headEnd/>
            <a:tailEnd/>
          </a:ln>
          <a:effectLst/>
        </p:spPr>
        <p:txBody>
          <a:bodyPr/>
          <a:lstStyle/>
          <a:p>
            <a:endParaRPr lang="zh-CN" altLang="en-US"/>
          </a:p>
        </p:txBody>
      </p:sp>
      <p:sp>
        <p:nvSpPr>
          <p:cNvPr id="210954" name="Rectangle 10"/>
          <p:cNvSpPr>
            <a:spLocks noChangeArrowheads="1"/>
          </p:cNvSpPr>
          <p:nvPr/>
        </p:nvSpPr>
        <p:spPr bwMode="auto">
          <a:xfrm>
            <a:off x="4210050" y="3716338"/>
            <a:ext cx="1657350" cy="576262"/>
          </a:xfrm>
          <a:prstGeom prst="rect">
            <a:avLst/>
          </a:prstGeom>
          <a:solidFill>
            <a:srgbClr val="99FF33"/>
          </a:solidFill>
          <a:ln w="9525">
            <a:solidFill>
              <a:srgbClr val="00CC00"/>
            </a:solidFill>
            <a:miter lim="800000"/>
            <a:headEnd/>
            <a:tailEnd/>
          </a:ln>
          <a:effectLst/>
        </p:spPr>
        <p:txBody>
          <a:bodyPr wrap="none" anchor="ctr"/>
          <a:lstStyle/>
          <a:p>
            <a:pPr algn="ctr"/>
            <a:r>
              <a:rPr lang="zh-CN" altLang="en-US" b="1"/>
              <a:t>第</a:t>
            </a:r>
            <a:r>
              <a:rPr lang="en-US" altLang="zh-CN" b="1"/>
              <a:t>n</a:t>
            </a:r>
            <a:r>
              <a:rPr lang="zh-CN" altLang="en-US" b="1"/>
              <a:t>路第</a:t>
            </a:r>
            <a:r>
              <a:rPr lang="en-US" altLang="zh-CN" b="1"/>
              <a:t>1</a:t>
            </a:r>
            <a:r>
              <a:rPr lang="zh-CN" altLang="en-US" b="1"/>
              <a:t>次采样</a:t>
            </a:r>
          </a:p>
          <a:p>
            <a:pPr algn="ctr"/>
            <a:r>
              <a:rPr lang="zh-CN" altLang="en-US" b="1"/>
              <a:t>的</a:t>
            </a:r>
            <a:r>
              <a:rPr lang="en-US" altLang="zh-CN" b="1"/>
              <a:t>PCM</a:t>
            </a:r>
            <a:r>
              <a:rPr lang="zh-CN" altLang="en-US" b="1"/>
              <a:t>编码</a:t>
            </a:r>
          </a:p>
        </p:txBody>
      </p:sp>
      <p:sp>
        <p:nvSpPr>
          <p:cNvPr id="210957" name="AutoShape 13"/>
          <p:cNvSpPr>
            <a:spLocks/>
          </p:cNvSpPr>
          <p:nvPr/>
        </p:nvSpPr>
        <p:spPr bwMode="auto">
          <a:xfrm rot="16200000">
            <a:off x="2734468" y="1881982"/>
            <a:ext cx="576263" cy="5543550"/>
          </a:xfrm>
          <a:prstGeom prst="leftBrace">
            <a:avLst>
              <a:gd name="adj1" fmla="val 80165"/>
              <a:gd name="adj2" fmla="val 50000"/>
            </a:avLst>
          </a:prstGeom>
          <a:noFill/>
          <a:ln w="38100">
            <a:solidFill>
              <a:schemeClr val="tx1"/>
            </a:solidFill>
            <a:round/>
            <a:headEnd/>
            <a:tailEnd/>
          </a:ln>
          <a:effectLst/>
        </p:spPr>
        <p:txBody>
          <a:bodyPr wrap="none" anchor="ctr"/>
          <a:lstStyle/>
          <a:p>
            <a:endParaRPr lang="zh-CN" altLang="en-US"/>
          </a:p>
        </p:txBody>
      </p:sp>
      <p:graphicFrame>
        <p:nvGraphicFramePr>
          <p:cNvPr id="210958" name="Object 14"/>
          <p:cNvGraphicFramePr>
            <a:graphicFrameLocks noChangeAspect="1"/>
          </p:cNvGraphicFramePr>
          <p:nvPr/>
        </p:nvGraphicFramePr>
        <p:xfrm>
          <a:off x="2555875" y="5013325"/>
          <a:ext cx="1270000" cy="938213"/>
        </p:xfrm>
        <a:graphic>
          <a:graphicData uri="http://schemas.openxmlformats.org/presentationml/2006/ole">
            <mc:AlternateContent xmlns:mc="http://schemas.openxmlformats.org/markup-compatibility/2006">
              <mc:Choice xmlns:v="urn:schemas-microsoft-com:vml" Requires="v">
                <p:oleObj spid="_x0000_s2081" name="公式" r:id="rId5" imgW="533160" imgH="393480" progId="Equation.3">
                  <p:embed/>
                </p:oleObj>
              </mc:Choice>
              <mc:Fallback>
                <p:oleObj name="公式" r:id="rId5" imgW="533160" imgH="393480" progId="Equation.3">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55875" y="5013325"/>
                        <a:ext cx="1270000" cy="9382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0959" name="Rectangle 15"/>
          <p:cNvSpPr>
            <a:spLocks noChangeArrowheads="1"/>
          </p:cNvSpPr>
          <p:nvPr/>
        </p:nvSpPr>
        <p:spPr bwMode="auto">
          <a:xfrm>
            <a:off x="5867400" y="3716338"/>
            <a:ext cx="1584325" cy="576262"/>
          </a:xfrm>
          <a:prstGeom prst="rect">
            <a:avLst/>
          </a:prstGeom>
          <a:solidFill>
            <a:schemeClr val="accent1"/>
          </a:solidFill>
          <a:ln w="9525">
            <a:solidFill>
              <a:schemeClr val="tx1"/>
            </a:solidFill>
            <a:miter lim="800000"/>
            <a:headEnd/>
            <a:tailEnd/>
          </a:ln>
          <a:effectLst/>
        </p:spPr>
        <p:txBody>
          <a:bodyPr wrap="none" anchor="ctr"/>
          <a:lstStyle/>
          <a:p>
            <a:pPr algn="ctr"/>
            <a:r>
              <a:rPr lang="zh-CN" altLang="en-US" b="1"/>
              <a:t>第</a:t>
            </a:r>
            <a:r>
              <a:rPr lang="en-US" altLang="zh-CN" b="1"/>
              <a:t>1</a:t>
            </a:r>
            <a:r>
              <a:rPr lang="zh-CN" altLang="en-US" b="1"/>
              <a:t>路第</a:t>
            </a:r>
            <a:r>
              <a:rPr lang="en-US" altLang="zh-CN" b="1"/>
              <a:t>2</a:t>
            </a:r>
            <a:r>
              <a:rPr lang="zh-CN" altLang="en-US" b="1"/>
              <a:t>次采样</a:t>
            </a:r>
          </a:p>
          <a:p>
            <a:pPr algn="ctr"/>
            <a:r>
              <a:rPr lang="zh-CN" altLang="en-US" b="1"/>
              <a:t>的</a:t>
            </a:r>
            <a:r>
              <a:rPr lang="en-US" altLang="zh-CN" b="1"/>
              <a:t>PCM</a:t>
            </a:r>
            <a:r>
              <a:rPr lang="zh-CN" altLang="en-US" b="1"/>
              <a:t>编码</a:t>
            </a:r>
          </a:p>
        </p:txBody>
      </p:sp>
      <p:sp>
        <p:nvSpPr>
          <p:cNvPr id="210960" name="Rectangle 16"/>
          <p:cNvSpPr>
            <a:spLocks noChangeArrowheads="1"/>
          </p:cNvSpPr>
          <p:nvPr/>
        </p:nvSpPr>
        <p:spPr bwMode="auto">
          <a:xfrm>
            <a:off x="7451725" y="3716338"/>
            <a:ext cx="1584325" cy="576262"/>
          </a:xfrm>
          <a:prstGeom prst="rect">
            <a:avLst/>
          </a:prstGeom>
          <a:solidFill>
            <a:srgbClr val="FF9999"/>
          </a:solidFill>
          <a:ln w="9525" algn="ctr">
            <a:solidFill>
              <a:srgbClr val="FF0000"/>
            </a:solidFill>
            <a:miter lim="800000"/>
            <a:headEnd/>
            <a:tailEnd/>
          </a:ln>
          <a:effectLst/>
        </p:spPr>
        <p:txBody>
          <a:bodyPr wrap="none" anchor="ctr"/>
          <a:lstStyle/>
          <a:p>
            <a:pPr algn="ctr"/>
            <a:r>
              <a:rPr lang="zh-CN" altLang="en-US" b="1"/>
              <a:t>第</a:t>
            </a:r>
            <a:r>
              <a:rPr lang="en-US" altLang="zh-CN" b="1"/>
              <a:t>2</a:t>
            </a:r>
            <a:r>
              <a:rPr lang="zh-CN" altLang="en-US" b="1"/>
              <a:t>路第</a:t>
            </a:r>
            <a:r>
              <a:rPr lang="en-US" altLang="zh-CN" b="1"/>
              <a:t>2</a:t>
            </a:r>
            <a:r>
              <a:rPr lang="zh-CN" altLang="en-US" b="1"/>
              <a:t>次采样</a:t>
            </a:r>
          </a:p>
          <a:p>
            <a:pPr algn="ctr"/>
            <a:r>
              <a:rPr lang="zh-CN" altLang="en-US" b="1"/>
              <a:t>的</a:t>
            </a:r>
            <a:r>
              <a:rPr lang="en-US" altLang="zh-CN" b="1"/>
              <a:t>PCM</a:t>
            </a:r>
            <a:r>
              <a:rPr lang="zh-CN" altLang="en-US" b="1"/>
              <a:t>编码</a:t>
            </a:r>
          </a:p>
        </p:txBody>
      </p:sp>
      <p:graphicFrame>
        <p:nvGraphicFramePr>
          <p:cNvPr id="210961" name="Object 17"/>
          <p:cNvGraphicFramePr>
            <a:graphicFrameLocks noChangeAspect="1"/>
          </p:cNvGraphicFramePr>
          <p:nvPr/>
        </p:nvGraphicFramePr>
        <p:xfrm>
          <a:off x="1835150" y="5949950"/>
          <a:ext cx="1814513" cy="484188"/>
        </p:xfrm>
        <a:graphic>
          <a:graphicData uri="http://schemas.openxmlformats.org/presentationml/2006/ole">
            <mc:AlternateContent xmlns:mc="http://schemas.openxmlformats.org/markup-compatibility/2006">
              <mc:Choice xmlns:v="urn:schemas-microsoft-com:vml" Requires="v">
                <p:oleObj spid="_x0000_s2082" name="公式" r:id="rId7" imgW="761760" imgH="203040" progId="Equation.3">
                  <p:embed/>
                </p:oleObj>
              </mc:Choice>
              <mc:Fallback>
                <p:oleObj name="公式" r:id="rId7" imgW="761760" imgH="203040" progId="Equation.3">
                  <p:embed/>
                  <p:pic>
                    <p:nvPicPr>
                      <p:cNvPr id="0"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35150" y="5949950"/>
                        <a:ext cx="1814513" cy="4841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0962" name="Object 18"/>
          <p:cNvGraphicFramePr>
            <a:graphicFrameLocks noChangeAspect="1"/>
          </p:cNvGraphicFramePr>
          <p:nvPr/>
        </p:nvGraphicFramePr>
        <p:xfrm>
          <a:off x="6483350" y="5321300"/>
          <a:ext cx="1905000" cy="484188"/>
        </p:xfrm>
        <a:graphic>
          <a:graphicData uri="http://schemas.openxmlformats.org/presentationml/2006/ole">
            <mc:AlternateContent xmlns:mc="http://schemas.openxmlformats.org/markup-compatibility/2006">
              <mc:Choice xmlns:v="urn:schemas-microsoft-com:vml" Requires="v">
                <p:oleObj spid="_x0000_s2083" name="公式" r:id="rId9" imgW="799920" imgH="203040" progId="Equation.3">
                  <p:embed/>
                </p:oleObj>
              </mc:Choice>
              <mc:Fallback>
                <p:oleObj name="公式" r:id="rId9" imgW="799920" imgH="203040" progId="Equation.3">
                  <p:embed/>
                  <p:pic>
                    <p:nvPicPr>
                      <p:cNvPr id="0" name="Picture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83350" y="5321300"/>
                        <a:ext cx="1905000" cy="4841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0963" name="Line 19"/>
          <p:cNvSpPr>
            <a:spLocks noChangeShapeType="1"/>
          </p:cNvSpPr>
          <p:nvPr/>
        </p:nvSpPr>
        <p:spPr bwMode="auto">
          <a:xfrm>
            <a:off x="5867400" y="4221163"/>
            <a:ext cx="0" cy="2087562"/>
          </a:xfrm>
          <a:prstGeom prst="line">
            <a:avLst/>
          </a:prstGeom>
          <a:noFill/>
          <a:ln w="9525">
            <a:solidFill>
              <a:schemeClr val="tx1"/>
            </a:solidFill>
            <a:prstDash val="dash"/>
            <a:round/>
            <a:headEnd/>
            <a:tailEnd/>
          </a:ln>
          <a:effectLst/>
        </p:spPr>
        <p:txBody>
          <a:bodyPr/>
          <a:lstStyle/>
          <a:p>
            <a:endParaRPr lang="zh-CN" altLang="en-US"/>
          </a:p>
        </p:txBody>
      </p:sp>
      <p:sp>
        <p:nvSpPr>
          <p:cNvPr id="210964" name="Line 20"/>
          <p:cNvSpPr>
            <a:spLocks noChangeShapeType="1"/>
          </p:cNvSpPr>
          <p:nvPr/>
        </p:nvSpPr>
        <p:spPr bwMode="auto">
          <a:xfrm>
            <a:off x="5940425" y="5589588"/>
            <a:ext cx="503238" cy="0"/>
          </a:xfrm>
          <a:prstGeom prst="line">
            <a:avLst/>
          </a:prstGeom>
          <a:noFill/>
          <a:ln w="38100">
            <a:solidFill>
              <a:schemeClr val="tx1"/>
            </a:solidFill>
            <a:round/>
            <a:headEnd/>
            <a:tailEnd type="triangle" w="med" len="med"/>
          </a:ln>
          <a:effectLst/>
        </p:spPr>
        <p:txBody>
          <a:bodyPr/>
          <a:lstStyle/>
          <a:p>
            <a:endParaRPr lang="zh-CN" altLang="en-US"/>
          </a:p>
        </p:txBody>
      </p:sp>
      <p:sp>
        <p:nvSpPr>
          <p:cNvPr id="210965" name="Line 21"/>
          <p:cNvSpPr>
            <a:spLocks noChangeShapeType="1"/>
          </p:cNvSpPr>
          <p:nvPr/>
        </p:nvSpPr>
        <p:spPr bwMode="auto">
          <a:xfrm>
            <a:off x="250825" y="4149725"/>
            <a:ext cx="0" cy="2159000"/>
          </a:xfrm>
          <a:prstGeom prst="line">
            <a:avLst/>
          </a:prstGeom>
          <a:noFill/>
          <a:ln w="9525">
            <a:solidFill>
              <a:schemeClr val="tx1"/>
            </a:solidFill>
            <a:prstDash val="dash"/>
            <a:round/>
            <a:headEnd/>
            <a:tailEnd/>
          </a:ln>
          <a:effectLst/>
        </p:spPr>
        <p:txBody>
          <a:bodyPr/>
          <a:lstStyle/>
          <a:p>
            <a:endParaRPr lang="zh-CN" altLang="en-US"/>
          </a:p>
        </p:txBody>
      </p:sp>
      <p:sp>
        <p:nvSpPr>
          <p:cNvPr id="210966" name="Line 22"/>
          <p:cNvSpPr>
            <a:spLocks noChangeShapeType="1"/>
          </p:cNvSpPr>
          <p:nvPr/>
        </p:nvSpPr>
        <p:spPr bwMode="auto">
          <a:xfrm>
            <a:off x="1835150" y="4149725"/>
            <a:ext cx="0" cy="1008063"/>
          </a:xfrm>
          <a:prstGeom prst="line">
            <a:avLst/>
          </a:prstGeom>
          <a:noFill/>
          <a:ln w="9525">
            <a:solidFill>
              <a:schemeClr val="tx1"/>
            </a:solidFill>
            <a:prstDash val="dash"/>
            <a:round/>
            <a:headEnd/>
            <a:tailEnd/>
          </a:ln>
          <a:effectLst/>
        </p:spPr>
        <p:txBody>
          <a:bodyPr/>
          <a:lstStyle/>
          <a:p>
            <a:endParaRPr lang="zh-CN" altLang="en-US"/>
          </a:p>
        </p:txBody>
      </p:sp>
      <p:graphicFrame>
        <p:nvGraphicFramePr>
          <p:cNvPr id="210967" name="Object 23"/>
          <p:cNvGraphicFramePr>
            <a:graphicFrameLocks noChangeAspect="1"/>
          </p:cNvGraphicFramePr>
          <p:nvPr/>
        </p:nvGraphicFramePr>
        <p:xfrm>
          <a:off x="179388" y="4724400"/>
          <a:ext cx="1728787" cy="423863"/>
        </p:xfrm>
        <a:graphic>
          <a:graphicData uri="http://schemas.openxmlformats.org/presentationml/2006/ole">
            <mc:AlternateContent xmlns:mc="http://schemas.openxmlformats.org/markup-compatibility/2006">
              <mc:Choice xmlns:v="urn:schemas-microsoft-com:vml" Requires="v">
                <p:oleObj spid="_x0000_s2084" name="公式" r:id="rId11" imgW="647640" imgH="177480" progId="Equation.3">
                  <p:embed/>
                </p:oleObj>
              </mc:Choice>
              <mc:Fallback>
                <p:oleObj name="公式" r:id="rId11" imgW="647640" imgH="177480" progId="Equation.3">
                  <p:embed/>
                  <p:pic>
                    <p:nvPicPr>
                      <p:cNvPr id="0" name="Picture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9388" y="4724400"/>
                        <a:ext cx="1728787" cy="4238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10948"/>
                                        </p:tgtEl>
                                        <p:attrNameLst>
                                          <p:attrName>style.visibility</p:attrName>
                                        </p:attrNameLst>
                                      </p:cBhvr>
                                      <p:to>
                                        <p:strVal val="visible"/>
                                      </p:to>
                                    </p:set>
                                    <p:anim calcmode="lin" valueType="num">
                                      <p:cBhvr additive="base">
                                        <p:cTn id="7" dur="500" fill="hold"/>
                                        <p:tgtEl>
                                          <p:spTgt spid="210948"/>
                                        </p:tgtEl>
                                        <p:attrNameLst>
                                          <p:attrName>ppt_x</p:attrName>
                                        </p:attrNameLst>
                                      </p:cBhvr>
                                      <p:tavLst>
                                        <p:tav tm="0">
                                          <p:val>
                                            <p:strVal val="1+#ppt_w/2"/>
                                          </p:val>
                                        </p:tav>
                                        <p:tav tm="100000">
                                          <p:val>
                                            <p:strVal val="#ppt_x"/>
                                          </p:val>
                                        </p:tav>
                                      </p:tavLst>
                                    </p:anim>
                                    <p:anim calcmode="lin" valueType="num">
                                      <p:cBhvr additive="base">
                                        <p:cTn id="8" dur="500" fill="hold"/>
                                        <p:tgtEl>
                                          <p:spTgt spid="21094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10952"/>
                                        </p:tgtEl>
                                        <p:attrNameLst>
                                          <p:attrName>style.visibility</p:attrName>
                                        </p:attrNameLst>
                                      </p:cBhvr>
                                      <p:to>
                                        <p:strVal val="visible"/>
                                      </p:to>
                                    </p:set>
                                    <p:anim calcmode="lin" valueType="num">
                                      <p:cBhvr additive="base">
                                        <p:cTn id="13" dur="500" fill="hold"/>
                                        <p:tgtEl>
                                          <p:spTgt spid="210952"/>
                                        </p:tgtEl>
                                        <p:attrNameLst>
                                          <p:attrName>ppt_x</p:attrName>
                                        </p:attrNameLst>
                                      </p:cBhvr>
                                      <p:tavLst>
                                        <p:tav tm="0">
                                          <p:val>
                                            <p:strVal val="1+#ppt_w/2"/>
                                          </p:val>
                                        </p:tav>
                                        <p:tav tm="100000">
                                          <p:val>
                                            <p:strVal val="#ppt_x"/>
                                          </p:val>
                                        </p:tav>
                                      </p:tavLst>
                                    </p:anim>
                                    <p:anim calcmode="lin" valueType="num">
                                      <p:cBhvr additive="base">
                                        <p:cTn id="14" dur="500" fill="hold"/>
                                        <p:tgtEl>
                                          <p:spTgt spid="21095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210953"/>
                                        </p:tgtEl>
                                        <p:attrNameLst>
                                          <p:attrName>style.visibility</p:attrName>
                                        </p:attrNameLst>
                                      </p:cBhvr>
                                      <p:to>
                                        <p:strVal val="visible"/>
                                      </p:to>
                                    </p:set>
                                    <p:animEffect transition="in" filter="wipe(left)">
                                      <p:cBhvr>
                                        <p:cTn id="19" dur="2000"/>
                                        <p:tgtEl>
                                          <p:spTgt spid="210953"/>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210954"/>
                                        </p:tgtEl>
                                        <p:attrNameLst>
                                          <p:attrName>style.visibility</p:attrName>
                                        </p:attrNameLst>
                                      </p:cBhvr>
                                      <p:to>
                                        <p:strVal val="visible"/>
                                      </p:to>
                                    </p:set>
                                    <p:anim calcmode="lin" valueType="num">
                                      <p:cBhvr additive="base">
                                        <p:cTn id="24" dur="500" fill="hold"/>
                                        <p:tgtEl>
                                          <p:spTgt spid="210954"/>
                                        </p:tgtEl>
                                        <p:attrNameLst>
                                          <p:attrName>ppt_x</p:attrName>
                                        </p:attrNameLst>
                                      </p:cBhvr>
                                      <p:tavLst>
                                        <p:tav tm="0">
                                          <p:val>
                                            <p:strVal val="1+#ppt_w/2"/>
                                          </p:val>
                                        </p:tav>
                                        <p:tav tm="100000">
                                          <p:val>
                                            <p:strVal val="#ppt_x"/>
                                          </p:val>
                                        </p:tav>
                                      </p:tavLst>
                                    </p:anim>
                                    <p:anim calcmode="lin" valueType="num">
                                      <p:cBhvr additive="base">
                                        <p:cTn id="25" dur="500" fill="hold"/>
                                        <p:tgtEl>
                                          <p:spTgt spid="210954"/>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210957"/>
                                        </p:tgtEl>
                                        <p:attrNameLst>
                                          <p:attrName>style.visibility</p:attrName>
                                        </p:attrNameLst>
                                      </p:cBhvr>
                                      <p:to>
                                        <p:strVal val="visible"/>
                                      </p:to>
                                    </p:set>
                                    <p:anim calcmode="lin" valueType="num">
                                      <p:cBhvr additive="base">
                                        <p:cTn id="30" dur="500" fill="hold"/>
                                        <p:tgtEl>
                                          <p:spTgt spid="210957"/>
                                        </p:tgtEl>
                                        <p:attrNameLst>
                                          <p:attrName>ppt_x</p:attrName>
                                        </p:attrNameLst>
                                      </p:cBhvr>
                                      <p:tavLst>
                                        <p:tav tm="0">
                                          <p:val>
                                            <p:strVal val="#ppt_x"/>
                                          </p:val>
                                        </p:tav>
                                        <p:tav tm="100000">
                                          <p:val>
                                            <p:strVal val="#ppt_x"/>
                                          </p:val>
                                        </p:tav>
                                      </p:tavLst>
                                    </p:anim>
                                    <p:anim calcmode="lin" valueType="num">
                                      <p:cBhvr additive="base">
                                        <p:cTn id="31" dur="500" fill="hold"/>
                                        <p:tgtEl>
                                          <p:spTgt spid="210957"/>
                                        </p:tgtEl>
                                        <p:attrNameLst>
                                          <p:attrName>ppt_y</p:attrName>
                                        </p:attrNameLst>
                                      </p:cBhvr>
                                      <p:tavLst>
                                        <p:tav tm="0">
                                          <p:val>
                                            <p:strVal val="1+#ppt_h/2"/>
                                          </p:val>
                                        </p:tav>
                                        <p:tav tm="100000">
                                          <p:val>
                                            <p:strVal val="#ppt_y"/>
                                          </p:val>
                                        </p:tav>
                                      </p:tavLst>
                                    </p:anim>
                                  </p:childTnLst>
                                </p:cTn>
                              </p:par>
                            </p:childTnLst>
                          </p:cTn>
                        </p:par>
                        <p:par>
                          <p:cTn id="32" fill="hold">
                            <p:stCondLst>
                              <p:cond delay="500"/>
                            </p:stCondLst>
                            <p:childTnLst>
                              <p:par>
                                <p:cTn id="33" presetID="2" presetClass="entr" presetSubtype="4" fill="hold" nodeType="afterEffect">
                                  <p:stCondLst>
                                    <p:cond delay="0"/>
                                  </p:stCondLst>
                                  <p:childTnLst>
                                    <p:set>
                                      <p:cBhvr>
                                        <p:cTn id="34" dur="1" fill="hold">
                                          <p:stCondLst>
                                            <p:cond delay="0"/>
                                          </p:stCondLst>
                                        </p:cTn>
                                        <p:tgtEl>
                                          <p:spTgt spid="210958"/>
                                        </p:tgtEl>
                                        <p:attrNameLst>
                                          <p:attrName>style.visibility</p:attrName>
                                        </p:attrNameLst>
                                      </p:cBhvr>
                                      <p:to>
                                        <p:strVal val="visible"/>
                                      </p:to>
                                    </p:set>
                                    <p:anim calcmode="lin" valueType="num">
                                      <p:cBhvr additive="base">
                                        <p:cTn id="35" dur="500" fill="hold"/>
                                        <p:tgtEl>
                                          <p:spTgt spid="210958"/>
                                        </p:tgtEl>
                                        <p:attrNameLst>
                                          <p:attrName>ppt_x</p:attrName>
                                        </p:attrNameLst>
                                      </p:cBhvr>
                                      <p:tavLst>
                                        <p:tav tm="0">
                                          <p:val>
                                            <p:strVal val="#ppt_x"/>
                                          </p:val>
                                        </p:tav>
                                        <p:tav tm="100000">
                                          <p:val>
                                            <p:strVal val="#ppt_x"/>
                                          </p:val>
                                        </p:tav>
                                      </p:tavLst>
                                    </p:anim>
                                    <p:anim calcmode="lin" valueType="num">
                                      <p:cBhvr additive="base">
                                        <p:cTn id="36" dur="500" fill="hold"/>
                                        <p:tgtEl>
                                          <p:spTgt spid="210958"/>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210961"/>
                                        </p:tgtEl>
                                        <p:attrNameLst>
                                          <p:attrName>style.visibility</p:attrName>
                                        </p:attrNameLst>
                                      </p:cBhvr>
                                      <p:to>
                                        <p:strVal val="visible"/>
                                      </p:to>
                                    </p:set>
                                    <p:anim calcmode="lin" valueType="num">
                                      <p:cBhvr additive="base">
                                        <p:cTn id="41" dur="500" fill="hold"/>
                                        <p:tgtEl>
                                          <p:spTgt spid="210961"/>
                                        </p:tgtEl>
                                        <p:attrNameLst>
                                          <p:attrName>ppt_x</p:attrName>
                                        </p:attrNameLst>
                                      </p:cBhvr>
                                      <p:tavLst>
                                        <p:tav tm="0">
                                          <p:val>
                                            <p:strVal val="#ppt_x"/>
                                          </p:val>
                                        </p:tav>
                                        <p:tav tm="100000">
                                          <p:val>
                                            <p:strVal val="#ppt_x"/>
                                          </p:val>
                                        </p:tav>
                                      </p:tavLst>
                                    </p:anim>
                                    <p:anim calcmode="lin" valueType="num">
                                      <p:cBhvr additive="base">
                                        <p:cTn id="42" dur="500" fill="hold"/>
                                        <p:tgtEl>
                                          <p:spTgt spid="210961"/>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grpId="0" nodeType="clickEffect">
                                  <p:stCondLst>
                                    <p:cond delay="0"/>
                                  </p:stCondLst>
                                  <p:childTnLst>
                                    <p:set>
                                      <p:cBhvr>
                                        <p:cTn id="46" dur="1" fill="hold">
                                          <p:stCondLst>
                                            <p:cond delay="0"/>
                                          </p:stCondLst>
                                        </p:cTn>
                                        <p:tgtEl>
                                          <p:spTgt spid="210959"/>
                                        </p:tgtEl>
                                        <p:attrNameLst>
                                          <p:attrName>style.visibility</p:attrName>
                                        </p:attrNameLst>
                                      </p:cBhvr>
                                      <p:to>
                                        <p:strVal val="visible"/>
                                      </p:to>
                                    </p:set>
                                    <p:anim calcmode="lin" valueType="num">
                                      <p:cBhvr additive="base">
                                        <p:cTn id="47" dur="500" fill="hold"/>
                                        <p:tgtEl>
                                          <p:spTgt spid="210959"/>
                                        </p:tgtEl>
                                        <p:attrNameLst>
                                          <p:attrName>ppt_x</p:attrName>
                                        </p:attrNameLst>
                                      </p:cBhvr>
                                      <p:tavLst>
                                        <p:tav tm="0">
                                          <p:val>
                                            <p:strVal val="1+#ppt_w/2"/>
                                          </p:val>
                                        </p:tav>
                                        <p:tav tm="100000">
                                          <p:val>
                                            <p:strVal val="#ppt_x"/>
                                          </p:val>
                                        </p:tav>
                                      </p:tavLst>
                                    </p:anim>
                                    <p:anim calcmode="lin" valueType="num">
                                      <p:cBhvr additive="base">
                                        <p:cTn id="48" dur="500" fill="hold"/>
                                        <p:tgtEl>
                                          <p:spTgt spid="210959"/>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grpId="0" nodeType="clickEffect">
                                  <p:stCondLst>
                                    <p:cond delay="0"/>
                                  </p:stCondLst>
                                  <p:childTnLst>
                                    <p:set>
                                      <p:cBhvr>
                                        <p:cTn id="52" dur="1" fill="hold">
                                          <p:stCondLst>
                                            <p:cond delay="0"/>
                                          </p:stCondLst>
                                        </p:cTn>
                                        <p:tgtEl>
                                          <p:spTgt spid="210960"/>
                                        </p:tgtEl>
                                        <p:attrNameLst>
                                          <p:attrName>style.visibility</p:attrName>
                                        </p:attrNameLst>
                                      </p:cBhvr>
                                      <p:to>
                                        <p:strVal val="visible"/>
                                      </p:to>
                                    </p:set>
                                    <p:anim calcmode="lin" valueType="num">
                                      <p:cBhvr additive="base">
                                        <p:cTn id="53" dur="500" fill="hold"/>
                                        <p:tgtEl>
                                          <p:spTgt spid="210960"/>
                                        </p:tgtEl>
                                        <p:attrNameLst>
                                          <p:attrName>ppt_x</p:attrName>
                                        </p:attrNameLst>
                                      </p:cBhvr>
                                      <p:tavLst>
                                        <p:tav tm="0">
                                          <p:val>
                                            <p:strVal val="1+#ppt_w/2"/>
                                          </p:val>
                                        </p:tav>
                                        <p:tav tm="100000">
                                          <p:val>
                                            <p:strVal val="#ppt_x"/>
                                          </p:val>
                                        </p:tav>
                                      </p:tavLst>
                                    </p:anim>
                                    <p:anim calcmode="lin" valueType="num">
                                      <p:cBhvr additive="base">
                                        <p:cTn id="54" dur="500" fill="hold"/>
                                        <p:tgtEl>
                                          <p:spTgt spid="210960"/>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210963"/>
                                        </p:tgtEl>
                                        <p:attrNameLst>
                                          <p:attrName>style.visibility</p:attrName>
                                        </p:attrNameLst>
                                      </p:cBhvr>
                                      <p:to>
                                        <p:strVal val="visible"/>
                                      </p:to>
                                    </p:set>
                                    <p:anim calcmode="lin" valueType="num">
                                      <p:cBhvr additive="base">
                                        <p:cTn id="59" dur="500" fill="hold"/>
                                        <p:tgtEl>
                                          <p:spTgt spid="210963"/>
                                        </p:tgtEl>
                                        <p:attrNameLst>
                                          <p:attrName>ppt_x</p:attrName>
                                        </p:attrNameLst>
                                      </p:cBhvr>
                                      <p:tavLst>
                                        <p:tav tm="0">
                                          <p:val>
                                            <p:strVal val="#ppt_x"/>
                                          </p:val>
                                        </p:tav>
                                        <p:tav tm="100000">
                                          <p:val>
                                            <p:strVal val="#ppt_x"/>
                                          </p:val>
                                        </p:tav>
                                      </p:tavLst>
                                    </p:anim>
                                    <p:anim calcmode="lin" valueType="num">
                                      <p:cBhvr additive="base">
                                        <p:cTn id="60" dur="500" fill="hold"/>
                                        <p:tgtEl>
                                          <p:spTgt spid="210963"/>
                                        </p:tgtEl>
                                        <p:attrNameLst>
                                          <p:attrName>ppt_y</p:attrName>
                                        </p:attrNameLst>
                                      </p:cBhvr>
                                      <p:tavLst>
                                        <p:tav tm="0">
                                          <p:val>
                                            <p:strVal val="1+#ppt_h/2"/>
                                          </p:val>
                                        </p:tav>
                                        <p:tav tm="100000">
                                          <p:val>
                                            <p:strVal val="#ppt_y"/>
                                          </p:val>
                                        </p:tav>
                                      </p:tavLst>
                                    </p:anim>
                                  </p:childTnLst>
                                </p:cTn>
                              </p:par>
                            </p:childTnLst>
                          </p:cTn>
                        </p:par>
                        <p:par>
                          <p:cTn id="61" fill="hold">
                            <p:stCondLst>
                              <p:cond delay="500"/>
                            </p:stCondLst>
                            <p:childTnLst>
                              <p:par>
                                <p:cTn id="62" presetID="22" presetClass="entr" presetSubtype="8" fill="hold" grpId="0" nodeType="afterEffect">
                                  <p:stCondLst>
                                    <p:cond delay="0"/>
                                  </p:stCondLst>
                                  <p:childTnLst>
                                    <p:set>
                                      <p:cBhvr>
                                        <p:cTn id="63" dur="1" fill="hold">
                                          <p:stCondLst>
                                            <p:cond delay="0"/>
                                          </p:stCondLst>
                                        </p:cTn>
                                        <p:tgtEl>
                                          <p:spTgt spid="210964"/>
                                        </p:tgtEl>
                                        <p:attrNameLst>
                                          <p:attrName>style.visibility</p:attrName>
                                        </p:attrNameLst>
                                      </p:cBhvr>
                                      <p:to>
                                        <p:strVal val="visible"/>
                                      </p:to>
                                    </p:set>
                                    <p:animEffect transition="in" filter="wipe(left)">
                                      <p:cBhvr>
                                        <p:cTn id="64" dur="2000"/>
                                        <p:tgtEl>
                                          <p:spTgt spid="210964"/>
                                        </p:tgtEl>
                                      </p:cBhvr>
                                    </p:animEffect>
                                  </p:childTnLst>
                                </p:cTn>
                              </p:par>
                            </p:childTnLst>
                          </p:cTn>
                        </p:par>
                        <p:par>
                          <p:cTn id="65" fill="hold">
                            <p:stCondLst>
                              <p:cond delay="2500"/>
                            </p:stCondLst>
                            <p:childTnLst>
                              <p:par>
                                <p:cTn id="66" presetID="2" presetClass="entr" presetSubtype="4" fill="hold" nodeType="afterEffect">
                                  <p:stCondLst>
                                    <p:cond delay="0"/>
                                  </p:stCondLst>
                                  <p:childTnLst>
                                    <p:set>
                                      <p:cBhvr>
                                        <p:cTn id="67" dur="1" fill="hold">
                                          <p:stCondLst>
                                            <p:cond delay="0"/>
                                          </p:stCondLst>
                                        </p:cTn>
                                        <p:tgtEl>
                                          <p:spTgt spid="210962"/>
                                        </p:tgtEl>
                                        <p:attrNameLst>
                                          <p:attrName>style.visibility</p:attrName>
                                        </p:attrNameLst>
                                      </p:cBhvr>
                                      <p:to>
                                        <p:strVal val="visible"/>
                                      </p:to>
                                    </p:set>
                                    <p:anim calcmode="lin" valueType="num">
                                      <p:cBhvr additive="base">
                                        <p:cTn id="68" dur="500" fill="hold"/>
                                        <p:tgtEl>
                                          <p:spTgt spid="210962"/>
                                        </p:tgtEl>
                                        <p:attrNameLst>
                                          <p:attrName>ppt_x</p:attrName>
                                        </p:attrNameLst>
                                      </p:cBhvr>
                                      <p:tavLst>
                                        <p:tav tm="0">
                                          <p:val>
                                            <p:strVal val="#ppt_x"/>
                                          </p:val>
                                        </p:tav>
                                        <p:tav tm="100000">
                                          <p:val>
                                            <p:strVal val="#ppt_x"/>
                                          </p:val>
                                        </p:tav>
                                      </p:tavLst>
                                    </p:anim>
                                    <p:anim calcmode="lin" valueType="num">
                                      <p:cBhvr additive="base">
                                        <p:cTn id="69" dur="500" fill="hold"/>
                                        <p:tgtEl>
                                          <p:spTgt spid="210962"/>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210965"/>
                                        </p:tgtEl>
                                        <p:attrNameLst>
                                          <p:attrName>style.visibility</p:attrName>
                                        </p:attrNameLst>
                                      </p:cBhvr>
                                      <p:to>
                                        <p:strVal val="visible"/>
                                      </p:to>
                                    </p:set>
                                    <p:anim calcmode="lin" valueType="num">
                                      <p:cBhvr additive="base">
                                        <p:cTn id="74" dur="500" fill="hold"/>
                                        <p:tgtEl>
                                          <p:spTgt spid="210965"/>
                                        </p:tgtEl>
                                        <p:attrNameLst>
                                          <p:attrName>ppt_x</p:attrName>
                                        </p:attrNameLst>
                                      </p:cBhvr>
                                      <p:tavLst>
                                        <p:tav tm="0">
                                          <p:val>
                                            <p:strVal val="#ppt_x"/>
                                          </p:val>
                                        </p:tav>
                                        <p:tav tm="100000">
                                          <p:val>
                                            <p:strVal val="#ppt_x"/>
                                          </p:val>
                                        </p:tav>
                                      </p:tavLst>
                                    </p:anim>
                                    <p:anim calcmode="lin" valueType="num">
                                      <p:cBhvr additive="base">
                                        <p:cTn id="75" dur="500" fill="hold"/>
                                        <p:tgtEl>
                                          <p:spTgt spid="210965"/>
                                        </p:tgtEl>
                                        <p:attrNameLst>
                                          <p:attrName>ppt_y</p:attrName>
                                        </p:attrNameLst>
                                      </p:cBhvr>
                                      <p:tavLst>
                                        <p:tav tm="0">
                                          <p:val>
                                            <p:strVal val="1+#ppt_h/2"/>
                                          </p:val>
                                        </p:tav>
                                        <p:tav tm="100000">
                                          <p:val>
                                            <p:strVal val="#ppt_y"/>
                                          </p:val>
                                        </p:tav>
                                      </p:tavLst>
                                    </p:anim>
                                  </p:childTnLst>
                                </p:cTn>
                              </p:par>
                            </p:childTnLst>
                          </p:cTn>
                        </p:par>
                        <p:par>
                          <p:cTn id="76" fill="hold">
                            <p:stCondLst>
                              <p:cond delay="500"/>
                            </p:stCondLst>
                            <p:childTnLst>
                              <p:par>
                                <p:cTn id="77" presetID="2" presetClass="entr" presetSubtype="4" fill="hold" grpId="0" nodeType="afterEffect">
                                  <p:stCondLst>
                                    <p:cond delay="0"/>
                                  </p:stCondLst>
                                  <p:childTnLst>
                                    <p:set>
                                      <p:cBhvr>
                                        <p:cTn id="78" dur="1" fill="hold">
                                          <p:stCondLst>
                                            <p:cond delay="0"/>
                                          </p:stCondLst>
                                        </p:cTn>
                                        <p:tgtEl>
                                          <p:spTgt spid="210966"/>
                                        </p:tgtEl>
                                        <p:attrNameLst>
                                          <p:attrName>style.visibility</p:attrName>
                                        </p:attrNameLst>
                                      </p:cBhvr>
                                      <p:to>
                                        <p:strVal val="visible"/>
                                      </p:to>
                                    </p:set>
                                    <p:anim calcmode="lin" valueType="num">
                                      <p:cBhvr additive="base">
                                        <p:cTn id="79" dur="500" fill="hold"/>
                                        <p:tgtEl>
                                          <p:spTgt spid="210966"/>
                                        </p:tgtEl>
                                        <p:attrNameLst>
                                          <p:attrName>ppt_x</p:attrName>
                                        </p:attrNameLst>
                                      </p:cBhvr>
                                      <p:tavLst>
                                        <p:tav tm="0">
                                          <p:val>
                                            <p:strVal val="#ppt_x"/>
                                          </p:val>
                                        </p:tav>
                                        <p:tav tm="100000">
                                          <p:val>
                                            <p:strVal val="#ppt_x"/>
                                          </p:val>
                                        </p:tav>
                                      </p:tavLst>
                                    </p:anim>
                                    <p:anim calcmode="lin" valueType="num">
                                      <p:cBhvr additive="base">
                                        <p:cTn id="80" dur="500" fill="hold"/>
                                        <p:tgtEl>
                                          <p:spTgt spid="210966"/>
                                        </p:tgtEl>
                                        <p:attrNameLst>
                                          <p:attrName>ppt_y</p:attrName>
                                        </p:attrNameLst>
                                      </p:cBhvr>
                                      <p:tavLst>
                                        <p:tav tm="0">
                                          <p:val>
                                            <p:strVal val="1+#ppt_h/2"/>
                                          </p:val>
                                        </p:tav>
                                        <p:tav tm="100000">
                                          <p:val>
                                            <p:strVal val="#ppt_y"/>
                                          </p:val>
                                        </p:tav>
                                      </p:tavLst>
                                    </p:anim>
                                  </p:childTnLst>
                                </p:cTn>
                              </p:par>
                            </p:childTnLst>
                          </p:cTn>
                        </p:par>
                        <p:par>
                          <p:cTn id="81" fill="hold">
                            <p:stCondLst>
                              <p:cond delay="1000"/>
                            </p:stCondLst>
                            <p:childTnLst>
                              <p:par>
                                <p:cTn id="82" presetID="2" presetClass="entr" presetSubtype="4" fill="hold" nodeType="afterEffect">
                                  <p:stCondLst>
                                    <p:cond delay="0"/>
                                  </p:stCondLst>
                                  <p:childTnLst>
                                    <p:set>
                                      <p:cBhvr>
                                        <p:cTn id="83" dur="1" fill="hold">
                                          <p:stCondLst>
                                            <p:cond delay="0"/>
                                          </p:stCondLst>
                                        </p:cTn>
                                        <p:tgtEl>
                                          <p:spTgt spid="210967"/>
                                        </p:tgtEl>
                                        <p:attrNameLst>
                                          <p:attrName>style.visibility</p:attrName>
                                        </p:attrNameLst>
                                      </p:cBhvr>
                                      <p:to>
                                        <p:strVal val="visible"/>
                                      </p:to>
                                    </p:set>
                                    <p:anim calcmode="lin" valueType="num">
                                      <p:cBhvr additive="base">
                                        <p:cTn id="84" dur="500" fill="hold"/>
                                        <p:tgtEl>
                                          <p:spTgt spid="210967"/>
                                        </p:tgtEl>
                                        <p:attrNameLst>
                                          <p:attrName>ppt_x</p:attrName>
                                        </p:attrNameLst>
                                      </p:cBhvr>
                                      <p:tavLst>
                                        <p:tav tm="0">
                                          <p:val>
                                            <p:strVal val="#ppt_x"/>
                                          </p:val>
                                        </p:tav>
                                        <p:tav tm="100000">
                                          <p:val>
                                            <p:strVal val="#ppt_x"/>
                                          </p:val>
                                        </p:tav>
                                      </p:tavLst>
                                    </p:anim>
                                    <p:anim calcmode="lin" valueType="num">
                                      <p:cBhvr additive="base">
                                        <p:cTn id="85" dur="500" fill="hold"/>
                                        <p:tgtEl>
                                          <p:spTgt spid="2109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948" grpId="0" animBg="1"/>
      <p:bldP spid="210952" grpId="0" animBg="1"/>
      <p:bldP spid="210953" grpId="0" animBg="1"/>
      <p:bldP spid="210954" grpId="0" animBg="1"/>
      <p:bldP spid="210957" grpId="0" animBg="1"/>
      <p:bldP spid="210959" grpId="0" animBg="1"/>
      <p:bldP spid="210960" grpId="0" animBg="1"/>
      <p:bldP spid="210963" grpId="0" animBg="1"/>
      <p:bldP spid="210964" grpId="0" animBg="1"/>
      <p:bldP spid="210965" grpId="0" animBg="1"/>
      <p:bldP spid="21096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40640" y="1214422"/>
            <a:ext cx="9144000" cy="5572140"/>
          </a:xfrm>
          <a:prstGeom prst="rect">
            <a:avLst/>
          </a:prstGeom>
          <a:solidFill>
            <a:schemeClr val="bg1">
              <a:alpha val="6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970" name="Rectangle 2"/>
          <p:cNvSpPr>
            <a:spLocks noGrp="1" noChangeArrowheads="1"/>
          </p:cNvSpPr>
          <p:nvPr>
            <p:ph type="title"/>
          </p:nvPr>
        </p:nvSpPr>
        <p:spPr/>
        <p:txBody>
          <a:bodyPr/>
          <a:lstStyle/>
          <a:p>
            <a:r>
              <a:rPr lang="en-US" altLang="zh-CN" sz="4700" dirty="0" smtClean="0"/>
              <a:t>§6.3.2 </a:t>
            </a:r>
            <a:r>
              <a:rPr lang="zh-CN" altLang="en-US" sz="4700" dirty="0"/>
              <a:t>时分复用的带宽计算</a:t>
            </a:r>
          </a:p>
        </p:txBody>
      </p:sp>
      <p:sp>
        <p:nvSpPr>
          <p:cNvPr id="211972" name="Line 4"/>
          <p:cNvSpPr>
            <a:spLocks noChangeShapeType="1"/>
          </p:cNvSpPr>
          <p:nvPr/>
        </p:nvSpPr>
        <p:spPr bwMode="auto">
          <a:xfrm>
            <a:off x="1116013" y="4078288"/>
            <a:ext cx="6840537" cy="0"/>
          </a:xfrm>
          <a:prstGeom prst="line">
            <a:avLst/>
          </a:prstGeom>
          <a:noFill/>
          <a:ln w="38100">
            <a:solidFill>
              <a:schemeClr val="tx1"/>
            </a:solidFill>
            <a:round/>
            <a:headEnd/>
            <a:tailEnd type="triangle" w="med" len="med"/>
          </a:ln>
          <a:effectLst/>
        </p:spPr>
        <p:txBody>
          <a:bodyPr/>
          <a:lstStyle/>
          <a:p>
            <a:endParaRPr lang="zh-CN" altLang="en-US"/>
          </a:p>
        </p:txBody>
      </p:sp>
      <p:sp>
        <p:nvSpPr>
          <p:cNvPr id="211973" name="Line 5"/>
          <p:cNvSpPr>
            <a:spLocks noChangeShapeType="1"/>
          </p:cNvSpPr>
          <p:nvPr/>
        </p:nvSpPr>
        <p:spPr bwMode="auto">
          <a:xfrm flipV="1">
            <a:off x="1331913" y="1989138"/>
            <a:ext cx="0" cy="2376487"/>
          </a:xfrm>
          <a:prstGeom prst="line">
            <a:avLst/>
          </a:prstGeom>
          <a:noFill/>
          <a:ln w="38100">
            <a:solidFill>
              <a:schemeClr val="tx1"/>
            </a:solidFill>
            <a:round/>
            <a:headEnd/>
            <a:tailEnd type="triangle" w="med" len="med"/>
          </a:ln>
          <a:effectLst/>
        </p:spPr>
        <p:txBody>
          <a:bodyPr/>
          <a:lstStyle/>
          <a:p>
            <a:endParaRPr lang="zh-CN" altLang="en-US"/>
          </a:p>
        </p:txBody>
      </p:sp>
      <p:sp>
        <p:nvSpPr>
          <p:cNvPr id="211974" name="Rectangle 6"/>
          <p:cNvSpPr>
            <a:spLocks noChangeArrowheads="1"/>
          </p:cNvSpPr>
          <p:nvPr/>
        </p:nvSpPr>
        <p:spPr bwMode="auto">
          <a:xfrm>
            <a:off x="1331913" y="2636838"/>
            <a:ext cx="287337" cy="1441450"/>
          </a:xfrm>
          <a:prstGeom prst="rect">
            <a:avLst/>
          </a:prstGeom>
          <a:solidFill>
            <a:schemeClr val="accent1"/>
          </a:solidFill>
          <a:ln w="9525">
            <a:solidFill>
              <a:schemeClr val="tx1"/>
            </a:solidFill>
            <a:miter lim="800000"/>
            <a:headEnd/>
            <a:tailEnd/>
          </a:ln>
          <a:effectLst/>
        </p:spPr>
        <p:txBody>
          <a:bodyPr wrap="none" anchor="ctr"/>
          <a:lstStyle/>
          <a:p>
            <a:endParaRPr lang="zh-CN" altLang="en-US"/>
          </a:p>
        </p:txBody>
      </p:sp>
      <p:sp>
        <p:nvSpPr>
          <p:cNvPr id="211975" name="Rectangle 7"/>
          <p:cNvSpPr>
            <a:spLocks noChangeArrowheads="1"/>
          </p:cNvSpPr>
          <p:nvPr/>
        </p:nvSpPr>
        <p:spPr bwMode="auto">
          <a:xfrm>
            <a:off x="1619250" y="3213100"/>
            <a:ext cx="287338" cy="865188"/>
          </a:xfrm>
          <a:prstGeom prst="rect">
            <a:avLst/>
          </a:prstGeom>
          <a:solidFill>
            <a:srgbClr val="FF0000"/>
          </a:solidFill>
          <a:ln w="9525">
            <a:solidFill>
              <a:schemeClr val="tx1"/>
            </a:solidFill>
            <a:miter lim="800000"/>
            <a:headEnd/>
            <a:tailEnd/>
          </a:ln>
          <a:effectLst/>
        </p:spPr>
        <p:txBody>
          <a:bodyPr wrap="none" anchor="ctr"/>
          <a:lstStyle/>
          <a:p>
            <a:endParaRPr lang="zh-CN" altLang="en-US"/>
          </a:p>
        </p:txBody>
      </p:sp>
      <p:graphicFrame>
        <p:nvGraphicFramePr>
          <p:cNvPr id="211977" name="Object 9"/>
          <p:cNvGraphicFramePr>
            <a:graphicFrameLocks noChangeAspect="1"/>
          </p:cNvGraphicFramePr>
          <p:nvPr/>
        </p:nvGraphicFramePr>
        <p:xfrm>
          <a:off x="1763713" y="1628775"/>
          <a:ext cx="5689600" cy="552450"/>
        </p:xfrm>
        <a:graphic>
          <a:graphicData uri="http://schemas.openxmlformats.org/presentationml/2006/ole">
            <mc:AlternateContent xmlns:mc="http://schemas.openxmlformats.org/markup-compatibility/2006">
              <mc:Choice xmlns:v="urn:schemas-microsoft-com:vml" Requires="v">
                <p:oleObj spid="_x0000_s3116" name="公式" r:id="rId3" imgW="2095200" imgH="203040" progId="Equation.3">
                  <p:embed/>
                </p:oleObj>
              </mc:Choice>
              <mc:Fallback>
                <p:oleObj name="公式" r:id="rId3" imgW="2095200" imgH="20304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3713" y="1628775"/>
                        <a:ext cx="5689600" cy="552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1978" name="Rectangle 10"/>
          <p:cNvSpPr>
            <a:spLocks noChangeArrowheads="1"/>
          </p:cNvSpPr>
          <p:nvPr/>
        </p:nvSpPr>
        <p:spPr bwMode="auto">
          <a:xfrm>
            <a:off x="1908175" y="2925763"/>
            <a:ext cx="287338" cy="1152525"/>
          </a:xfrm>
          <a:prstGeom prst="rect">
            <a:avLst/>
          </a:prstGeom>
          <a:solidFill>
            <a:srgbClr val="FFCC00"/>
          </a:solidFill>
          <a:ln w="9525">
            <a:solidFill>
              <a:schemeClr val="tx1"/>
            </a:solidFill>
            <a:miter lim="800000"/>
            <a:headEnd/>
            <a:tailEnd/>
          </a:ln>
          <a:effectLst/>
        </p:spPr>
        <p:txBody>
          <a:bodyPr wrap="none" anchor="ctr"/>
          <a:lstStyle/>
          <a:p>
            <a:endParaRPr lang="zh-CN" altLang="en-US"/>
          </a:p>
        </p:txBody>
      </p:sp>
      <p:sp>
        <p:nvSpPr>
          <p:cNvPr id="211979" name="Rectangle 11"/>
          <p:cNvSpPr>
            <a:spLocks noChangeArrowheads="1"/>
          </p:cNvSpPr>
          <p:nvPr/>
        </p:nvSpPr>
        <p:spPr bwMode="auto">
          <a:xfrm>
            <a:off x="2195513" y="3429000"/>
            <a:ext cx="287337" cy="649288"/>
          </a:xfrm>
          <a:prstGeom prst="rect">
            <a:avLst/>
          </a:prstGeom>
          <a:solidFill>
            <a:srgbClr val="FF3399"/>
          </a:solidFill>
          <a:ln w="9525">
            <a:solidFill>
              <a:schemeClr val="tx1"/>
            </a:solidFill>
            <a:miter lim="800000"/>
            <a:headEnd/>
            <a:tailEnd/>
          </a:ln>
          <a:effectLst/>
        </p:spPr>
        <p:txBody>
          <a:bodyPr wrap="none" anchor="ctr"/>
          <a:lstStyle/>
          <a:p>
            <a:endParaRPr lang="zh-CN" altLang="en-US"/>
          </a:p>
        </p:txBody>
      </p:sp>
      <p:sp>
        <p:nvSpPr>
          <p:cNvPr id="211980" name="Rectangle 12"/>
          <p:cNvSpPr>
            <a:spLocks noChangeArrowheads="1"/>
          </p:cNvSpPr>
          <p:nvPr/>
        </p:nvSpPr>
        <p:spPr bwMode="auto">
          <a:xfrm>
            <a:off x="2484438" y="2781300"/>
            <a:ext cx="287337" cy="1295400"/>
          </a:xfrm>
          <a:prstGeom prst="rect">
            <a:avLst/>
          </a:prstGeom>
          <a:solidFill>
            <a:srgbClr val="3399FF"/>
          </a:solidFill>
          <a:ln w="9525">
            <a:solidFill>
              <a:schemeClr val="tx1"/>
            </a:solidFill>
            <a:miter lim="800000"/>
            <a:headEnd/>
            <a:tailEnd/>
          </a:ln>
          <a:effectLst/>
        </p:spPr>
        <p:txBody>
          <a:bodyPr wrap="none" anchor="ctr"/>
          <a:lstStyle/>
          <a:p>
            <a:endParaRPr lang="zh-CN" altLang="en-US"/>
          </a:p>
        </p:txBody>
      </p:sp>
      <p:sp>
        <p:nvSpPr>
          <p:cNvPr id="211981" name="Rectangle 13"/>
          <p:cNvSpPr>
            <a:spLocks noChangeArrowheads="1"/>
          </p:cNvSpPr>
          <p:nvPr/>
        </p:nvSpPr>
        <p:spPr bwMode="auto">
          <a:xfrm>
            <a:off x="2771775" y="3068638"/>
            <a:ext cx="287338" cy="1009650"/>
          </a:xfrm>
          <a:prstGeom prst="rect">
            <a:avLst/>
          </a:prstGeom>
          <a:solidFill>
            <a:srgbClr val="00CC00"/>
          </a:solidFill>
          <a:ln w="9525">
            <a:solidFill>
              <a:schemeClr val="tx1"/>
            </a:solidFill>
            <a:miter lim="800000"/>
            <a:headEnd/>
            <a:tailEnd/>
          </a:ln>
          <a:effectLst/>
        </p:spPr>
        <p:txBody>
          <a:bodyPr wrap="none" anchor="ctr"/>
          <a:lstStyle/>
          <a:p>
            <a:endParaRPr lang="zh-CN" altLang="en-US"/>
          </a:p>
        </p:txBody>
      </p:sp>
      <p:sp>
        <p:nvSpPr>
          <p:cNvPr id="211982" name="Rectangle 14"/>
          <p:cNvSpPr>
            <a:spLocks noChangeArrowheads="1"/>
          </p:cNvSpPr>
          <p:nvPr/>
        </p:nvSpPr>
        <p:spPr bwMode="auto">
          <a:xfrm>
            <a:off x="3060700" y="2420938"/>
            <a:ext cx="287338" cy="1657350"/>
          </a:xfrm>
          <a:prstGeom prst="rect">
            <a:avLst/>
          </a:prstGeom>
          <a:solidFill>
            <a:srgbClr val="996633"/>
          </a:solidFill>
          <a:ln w="9525">
            <a:solidFill>
              <a:schemeClr val="tx1"/>
            </a:solidFill>
            <a:miter lim="800000"/>
            <a:headEnd/>
            <a:tailEnd/>
          </a:ln>
          <a:effectLst/>
        </p:spPr>
        <p:txBody>
          <a:bodyPr wrap="none" anchor="ctr"/>
          <a:lstStyle/>
          <a:p>
            <a:endParaRPr lang="zh-CN" altLang="en-US"/>
          </a:p>
        </p:txBody>
      </p:sp>
      <p:sp>
        <p:nvSpPr>
          <p:cNvPr id="211983" name="Rectangle 15"/>
          <p:cNvSpPr>
            <a:spLocks noChangeArrowheads="1"/>
          </p:cNvSpPr>
          <p:nvPr/>
        </p:nvSpPr>
        <p:spPr bwMode="auto">
          <a:xfrm>
            <a:off x="3348038" y="3573463"/>
            <a:ext cx="287337" cy="504825"/>
          </a:xfrm>
          <a:prstGeom prst="rect">
            <a:avLst/>
          </a:prstGeom>
          <a:solidFill>
            <a:srgbClr val="000000"/>
          </a:solidFill>
          <a:ln w="9525">
            <a:solidFill>
              <a:schemeClr val="tx1"/>
            </a:solidFill>
            <a:miter lim="800000"/>
            <a:headEnd/>
            <a:tailEnd/>
          </a:ln>
          <a:effectLst/>
        </p:spPr>
        <p:txBody>
          <a:bodyPr wrap="none" anchor="ctr"/>
          <a:lstStyle/>
          <a:p>
            <a:endParaRPr lang="zh-CN" altLang="en-US"/>
          </a:p>
        </p:txBody>
      </p:sp>
      <p:graphicFrame>
        <p:nvGraphicFramePr>
          <p:cNvPr id="211984" name="Object 16"/>
          <p:cNvGraphicFramePr>
            <a:graphicFrameLocks noChangeAspect="1"/>
          </p:cNvGraphicFramePr>
          <p:nvPr/>
        </p:nvGraphicFramePr>
        <p:xfrm>
          <a:off x="8101013" y="3789363"/>
          <a:ext cx="381000" cy="652462"/>
        </p:xfrm>
        <a:graphic>
          <a:graphicData uri="http://schemas.openxmlformats.org/presentationml/2006/ole">
            <mc:AlternateContent xmlns:mc="http://schemas.openxmlformats.org/markup-compatibility/2006">
              <mc:Choice xmlns:v="urn:schemas-microsoft-com:vml" Requires="v">
                <p:oleObj spid="_x0000_s3117" name="公式" r:id="rId5" imgW="88560" imgH="152280" progId="Equation.3">
                  <p:embed/>
                </p:oleObj>
              </mc:Choice>
              <mc:Fallback>
                <p:oleObj name="公式" r:id="rId5" imgW="88560" imgH="152280" progId="Equation.3">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01013" y="3789363"/>
                        <a:ext cx="381000" cy="6524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1985" name="Rectangle 17"/>
          <p:cNvSpPr>
            <a:spLocks noChangeArrowheads="1"/>
          </p:cNvSpPr>
          <p:nvPr/>
        </p:nvSpPr>
        <p:spPr bwMode="auto">
          <a:xfrm>
            <a:off x="3635375" y="2925763"/>
            <a:ext cx="287338" cy="1152525"/>
          </a:xfrm>
          <a:prstGeom prst="rect">
            <a:avLst/>
          </a:prstGeom>
          <a:solidFill>
            <a:schemeClr val="accent1"/>
          </a:solidFill>
          <a:ln w="9525">
            <a:solidFill>
              <a:schemeClr val="tx1"/>
            </a:solidFill>
            <a:miter lim="800000"/>
            <a:headEnd/>
            <a:tailEnd/>
          </a:ln>
          <a:effectLst/>
        </p:spPr>
        <p:txBody>
          <a:bodyPr wrap="none" anchor="ctr"/>
          <a:lstStyle/>
          <a:p>
            <a:endParaRPr lang="zh-CN" altLang="en-US"/>
          </a:p>
        </p:txBody>
      </p:sp>
      <p:sp>
        <p:nvSpPr>
          <p:cNvPr id="211986" name="Rectangle 18"/>
          <p:cNvSpPr>
            <a:spLocks noChangeArrowheads="1"/>
          </p:cNvSpPr>
          <p:nvPr/>
        </p:nvSpPr>
        <p:spPr bwMode="auto">
          <a:xfrm>
            <a:off x="3924300" y="2636838"/>
            <a:ext cx="287338" cy="1441450"/>
          </a:xfrm>
          <a:prstGeom prst="rect">
            <a:avLst/>
          </a:prstGeom>
          <a:solidFill>
            <a:srgbClr val="FF0000"/>
          </a:solidFill>
          <a:ln w="9525">
            <a:solidFill>
              <a:schemeClr val="tx1"/>
            </a:solidFill>
            <a:miter lim="800000"/>
            <a:headEnd/>
            <a:tailEnd/>
          </a:ln>
          <a:effectLst/>
        </p:spPr>
        <p:txBody>
          <a:bodyPr wrap="none" anchor="ctr"/>
          <a:lstStyle/>
          <a:p>
            <a:endParaRPr lang="zh-CN" altLang="en-US"/>
          </a:p>
        </p:txBody>
      </p:sp>
      <p:sp>
        <p:nvSpPr>
          <p:cNvPr id="211987" name="Rectangle 19"/>
          <p:cNvSpPr>
            <a:spLocks noChangeArrowheads="1"/>
          </p:cNvSpPr>
          <p:nvPr/>
        </p:nvSpPr>
        <p:spPr bwMode="auto">
          <a:xfrm>
            <a:off x="4211638" y="3213100"/>
            <a:ext cx="287337" cy="865188"/>
          </a:xfrm>
          <a:prstGeom prst="rect">
            <a:avLst/>
          </a:prstGeom>
          <a:solidFill>
            <a:srgbClr val="FFCC00"/>
          </a:solidFill>
          <a:ln w="9525">
            <a:solidFill>
              <a:schemeClr val="tx1"/>
            </a:solidFill>
            <a:miter lim="800000"/>
            <a:headEnd/>
            <a:tailEnd/>
          </a:ln>
          <a:effectLst/>
        </p:spPr>
        <p:txBody>
          <a:bodyPr wrap="none" anchor="ctr"/>
          <a:lstStyle/>
          <a:p>
            <a:endParaRPr lang="zh-CN" altLang="en-US"/>
          </a:p>
        </p:txBody>
      </p:sp>
      <p:sp>
        <p:nvSpPr>
          <p:cNvPr id="211988" name="Rectangle 20"/>
          <p:cNvSpPr>
            <a:spLocks noChangeArrowheads="1"/>
          </p:cNvSpPr>
          <p:nvPr/>
        </p:nvSpPr>
        <p:spPr bwMode="auto">
          <a:xfrm>
            <a:off x="4500563" y="3068638"/>
            <a:ext cx="287337" cy="1009650"/>
          </a:xfrm>
          <a:prstGeom prst="rect">
            <a:avLst/>
          </a:prstGeom>
          <a:solidFill>
            <a:srgbClr val="FF3399"/>
          </a:solidFill>
          <a:ln w="9525">
            <a:solidFill>
              <a:schemeClr val="tx1"/>
            </a:solidFill>
            <a:miter lim="800000"/>
            <a:headEnd/>
            <a:tailEnd/>
          </a:ln>
          <a:effectLst/>
        </p:spPr>
        <p:txBody>
          <a:bodyPr wrap="none" anchor="ctr"/>
          <a:lstStyle/>
          <a:p>
            <a:endParaRPr lang="zh-CN" altLang="en-US"/>
          </a:p>
        </p:txBody>
      </p:sp>
      <p:sp>
        <p:nvSpPr>
          <p:cNvPr id="211989" name="Rectangle 21"/>
          <p:cNvSpPr>
            <a:spLocks noChangeArrowheads="1"/>
          </p:cNvSpPr>
          <p:nvPr/>
        </p:nvSpPr>
        <p:spPr bwMode="auto">
          <a:xfrm>
            <a:off x="4787900" y="2492375"/>
            <a:ext cx="288925" cy="1584325"/>
          </a:xfrm>
          <a:prstGeom prst="rect">
            <a:avLst/>
          </a:prstGeom>
          <a:solidFill>
            <a:srgbClr val="3399FF"/>
          </a:solidFill>
          <a:ln w="9525">
            <a:solidFill>
              <a:schemeClr val="tx1"/>
            </a:solidFill>
            <a:miter lim="800000"/>
            <a:headEnd/>
            <a:tailEnd/>
          </a:ln>
          <a:effectLst/>
        </p:spPr>
        <p:txBody>
          <a:bodyPr wrap="none" anchor="ctr"/>
          <a:lstStyle/>
          <a:p>
            <a:endParaRPr lang="zh-CN" altLang="en-US"/>
          </a:p>
        </p:txBody>
      </p:sp>
      <p:sp>
        <p:nvSpPr>
          <p:cNvPr id="211990" name="Rectangle 22"/>
          <p:cNvSpPr>
            <a:spLocks noChangeArrowheads="1"/>
          </p:cNvSpPr>
          <p:nvPr/>
        </p:nvSpPr>
        <p:spPr bwMode="auto">
          <a:xfrm>
            <a:off x="5076825" y="3357563"/>
            <a:ext cx="287338" cy="720725"/>
          </a:xfrm>
          <a:prstGeom prst="rect">
            <a:avLst/>
          </a:prstGeom>
          <a:solidFill>
            <a:srgbClr val="00CC00"/>
          </a:solidFill>
          <a:ln w="9525">
            <a:solidFill>
              <a:schemeClr val="tx1"/>
            </a:solidFill>
            <a:miter lim="800000"/>
            <a:headEnd/>
            <a:tailEnd/>
          </a:ln>
          <a:effectLst/>
        </p:spPr>
        <p:txBody>
          <a:bodyPr wrap="none" anchor="ctr"/>
          <a:lstStyle/>
          <a:p>
            <a:endParaRPr lang="zh-CN" altLang="en-US"/>
          </a:p>
        </p:txBody>
      </p:sp>
      <p:sp>
        <p:nvSpPr>
          <p:cNvPr id="211991" name="Rectangle 23"/>
          <p:cNvSpPr>
            <a:spLocks noChangeArrowheads="1"/>
          </p:cNvSpPr>
          <p:nvPr/>
        </p:nvSpPr>
        <p:spPr bwMode="auto">
          <a:xfrm>
            <a:off x="5364163" y="2852738"/>
            <a:ext cx="287337" cy="1225550"/>
          </a:xfrm>
          <a:prstGeom prst="rect">
            <a:avLst/>
          </a:prstGeom>
          <a:solidFill>
            <a:srgbClr val="996633"/>
          </a:solidFill>
          <a:ln w="9525">
            <a:solidFill>
              <a:schemeClr val="tx1"/>
            </a:solidFill>
            <a:miter lim="800000"/>
            <a:headEnd/>
            <a:tailEnd/>
          </a:ln>
          <a:effectLst/>
        </p:spPr>
        <p:txBody>
          <a:bodyPr wrap="none" anchor="ctr"/>
          <a:lstStyle/>
          <a:p>
            <a:endParaRPr lang="zh-CN" altLang="en-US"/>
          </a:p>
        </p:txBody>
      </p:sp>
      <p:sp>
        <p:nvSpPr>
          <p:cNvPr id="211992" name="Rectangle 24"/>
          <p:cNvSpPr>
            <a:spLocks noChangeArrowheads="1"/>
          </p:cNvSpPr>
          <p:nvPr/>
        </p:nvSpPr>
        <p:spPr bwMode="auto">
          <a:xfrm>
            <a:off x="5651500" y="3141663"/>
            <a:ext cx="288925" cy="936625"/>
          </a:xfrm>
          <a:prstGeom prst="rect">
            <a:avLst/>
          </a:prstGeom>
          <a:solidFill>
            <a:srgbClr val="000000"/>
          </a:solidFill>
          <a:ln w="9525">
            <a:solidFill>
              <a:schemeClr val="tx1"/>
            </a:solidFill>
            <a:miter lim="800000"/>
            <a:headEnd/>
            <a:tailEnd/>
          </a:ln>
          <a:effectLst/>
        </p:spPr>
        <p:txBody>
          <a:bodyPr wrap="none" anchor="ctr"/>
          <a:lstStyle/>
          <a:p>
            <a:endParaRPr lang="zh-CN" altLang="en-US"/>
          </a:p>
        </p:txBody>
      </p:sp>
      <p:sp>
        <p:nvSpPr>
          <p:cNvPr id="211993" name="Line 25"/>
          <p:cNvSpPr>
            <a:spLocks noChangeShapeType="1"/>
          </p:cNvSpPr>
          <p:nvPr/>
        </p:nvSpPr>
        <p:spPr bwMode="auto">
          <a:xfrm>
            <a:off x="1331913" y="4365625"/>
            <a:ext cx="0" cy="1079500"/>
          </a:xfrm>
          <a:prstGeom prst="line">
            <a:avLst/>
          </a:prstGeom>
          <a:noFill/>
          <a:ln w="38100">
            <a:solidFill>
              <a:srgbClr val="FF0000"/>
            </a:solidFill>
            <a:prstDash val="dash"/>
            <a:round/>
            <a:headEnd/>
            <a:tailEnd/>
          </a:ln>
          <a:effectLst/>
        </p:spPr>
        <p:txBody>
          <a:bodyPr/>
          <a:lstStyle/>
          <a:p>
            <a:endParaRPr lang="zh-CN" altLang="en-US"/>
          </a:p>
        </p:txBody>
      </p:sp>
      <p:sp>
        <p:nvSpPr>
          <p:cNvPr id="211994" name="Line 26"/>
          <p:cNvSpPr>
            <a:spLocks noChangeShapeType="1"/>
          </p:cNvSpPr>
          <p:nvPr/>
        </p:nvSpPr>
        <p:spPr bwMode="auto">
          <a:xfrm>
            <a:off x="3635375" y="4076700"/>
            <a:ext cx="0" cy="1368425"/>
          </a:xfrm>
          <a:prstGeom prst="line">
            <a:avLst/>
          </a:prstGeom>
          <a:noFill/>
          <a:ln w="38100">
            <a:solidFill>
              <a:srgbClr val="FF0000"/>
            </a:solidFill>
            <a:prstDash val="dash"/>
            <a:round/>
            <a:headEnd/>
            <a:tailEnd/>
          </a:ln>
          <a:effectLst/>
        </p:spPr>
        <p:txBody>
          <a:bodyPr/>
          <a:lstStyle/>
          <a:p>
            <a:endParaRPr lang="zh-CN" altLang="en-US"/>
          </a:p>
        </p:txBody>
      </p:sp>
      <p:graphicFrame>
        <p:nvGraphicFramePr>
          <p:cNvPr id="211995" name="Object 27"/>
          <p:cNvGraphicFramePr>
            <a:graphicFrameLocks noChangeAspect="1"/>
          </p:cNvGraphicFramePr>
          <p:nvPr/>
        </p:nvGraphicFramePr>
        <p:xfrm>
          <a:off x="1331913" y="4795838"/>
          <a:ext cx="2309812" cy="288925"/>
        </p:xfrm>
        <a:graphic>
          <a:graphicData uri="http://schemas.openxmlformats.org/presentationml/2006/ole">
            <mc:AlternateContent xmlns:mc="http://schemas.openxmlformats.org/markup-compatibility/2006">
              <mc:Choice xmlns:v="urn:schemas-microsoft-com:vml" Requires="v">
                <p:oleObj spid="_x0000_s3118" name="公式" r:id="rId7" imgW="1625400" imgH="203040" progId="Equation.3">
                  <p:embed/>
                </p:oleObj>
              </mc:Choice>
              <mc:Fallback>
                <p:oleObj name="公式" r:id="rId7" imgW="1625400" imgH="203040" progId="Equation.3">
                  <p:embed/>
                  <p:pic>
                    <p:nvPicPr>
                      <p:cNvPr id="0"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31913" y="4795838"/>
                        <a:ext cx="2309812" cy="288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1996" name="Object 28"/>
          <p:cNvGraphicFramePr>
            <a:graphicFrameLocks noChangeAspect="1"/>
          </p:cNvGraphicFramePr>
          <p:nvPr/>
        </p:nvGraphicFramePr>
        <p:xfrm>
          <a:off x="4140200" y="4365625"/>
          <a:ext cx="3421063" cy="460375"/>
        </p:xfrm>
        <a:graphic>
          <a:graphicData uri="http://schemas.openxmlformats.org/presentationml/2006/ole">
            <mc:AlternateContent xmlns:mc="http://schemas.openxmlformats.org/markup-compatibility/2006">
              <mc:Choice xmlns:v="urn:schemas-microsoft-com:vml" Requires="v">
                <p:oleObj spid="_x0000_s3119" name="公式" r:id="rId9" imgW="1511280" imgH="203040" progId="Equation.3">
                  <p:embed/>
                </p:oleObj>
              </mc:Choice>
              <mc:Fallback>
                <p:oleObj name="公式" r:id="rId9" imgW="1511280" imgH="203040" progId="Equation.3">
                  <p:embed/>
                  <p:pic>
                    <p:nvPicPr>
                      <p:cNvPr id="0" name="Picture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140200" y="4365625"/>
                        <a:ext cx="3421063" cy="460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1997" name="Object 29"/>
          <p:cNvGraphicFramePr>
            <a:graphicFrameLocks noChangeAspect="1"/>
          </p:cNvGraphicFramePr>
          <p:nvPr/>
        </p:nvGraphicFramePr>
        <p:xfrm>
          <a:off x="4067175" y="4724400"/>
          <a:ext cx="4686300" cy="892175"/>
        </p:xfrm>
        <a:graphic>
          <a:graphicData uri="http://schemas.openxmlformats.org/presentationml/2006/ole">
            <mc:AlternateContent xmlns:mc="http://schemas.openxmlformats.org/markup-compatibility/2006">
              <mc:Choice xmlns:v="urn:schemas-microsoft-com:vml" Requires="v">
                <p:oleObj spid="_x0000_s3120" name="公式" r:id="rId11" imgW="2070000" imgH="393480" progId="Equation.3">
                  <p:embed/>
                </p:oleObj>
              </mc:Choice>
              <mc:Fallback>
                <p:oleObj name="公式" r:id="rId11" imgW="2070000" imgH="393480" progId="Equation.3">
                  <p:embed/>
                  <p:pic>
                    <p:nvPicPr>
                      <p:cNvPr id="0" name="Picture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067175" y="4724400"/>
                        <a:ext cx="4686300" cy="892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1998" name="Object 30"/>
          <p:cNvGraphicFramePr>
            <a:graphicFrameLocks noChangeAspect="1"/>
          </p:cNvGraphicFramePr>
          <p:nvPr/>
        </p:nvGraphicFramePr>
        <p:xfrm>
          <a:off x="0" y="5661025"/>
          <a:ext cx="5376863" cy="892175"/>
        </p:xfrm>
        <a:graphic>
          <a:graphicData uri="http://schemas.openxmlformats.org/presentationml/2006/ole">
            <mc:AlternateContent xmlns:mc="http://schemas.openxmlformats.org/markup-compatibility/2006">
              <mc:Choice xmlns:v="urn:schemas-microsoft-com:vml" Requires="v">
                <p:oleObj spid="_x0000_s3121" name="公式" r:id="rId13" imgW="2374560" imgH="393480" progId="Equation.3">
                  <p:embed/>
                </p:oleObj>
              </mc:Choice>
              <mc:Fallback>
                <p:oleObj name="公式" r:id="rId13" imgW="2374560" imgH="393480" progId="Equation.3">
                  <p:embed/>
                  <p:pic>
                    <p:nvPicPr>
                      <p:cNvPr id="0" name="Picture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5661025"/>
                        <a:ext cx="5376863" cy="892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1999" name="Object 31"/>
          <p:cNvGraphicFramePr>
            <a:graphicFrameLocks noChangeAspect="1"/>
          </p:cNvGraphicFramePr>
          <p:nvPr/>
        </p:nvGraphicFramePr>
        <p:xfrm>
          <a:off x="5940425" y="5734050"/>
          <a:ext cx="2157413" cy="892175"/>
        </p:xfrm>
        <a:graphic>
          <a:graphicData uri="http://schemas.openxmlformats.org/presentationml/2006/ole">
            <mc:AlternateContent xmlns:mc="http://schemas.openxmlformats.org/markup-compatibility/2006">
              <mc:Choice xmlns:v="urn:schemas-microsoft-com:vml" Requires="v">
                <p:oleObj spid="_x0000_s3122" name="公式" r:id="rId15" imgW="952200" imgH="393480" progId="Equation.3">
                  <p:embed/>
                </p:oleObj>
              </mc:Choice>
              <mc:Fallback>
                <p:oleObj name="公式" r:id="rId15" imgW="952200" imgH="393480" progId="Equation.3">
                  <p:embed/>
                  <p:pic>
                    <p:nvPicPr>
                      <p:cNvPr id="0" name="Picture 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940425" y="5734050"/>
                        <a:ext cx="2157413" cy="892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1977"/>
                                        </p:tgtEl>
                                        <p:attrNameLst>
                                          <p:attrName>style.visibility</p:attrName>
                                        </p:attrNameLst>
                                      </p:cBhvr>
                                      <p:to>
                                        <p:strVal val="visible"/>
                                      </p:to>
                                    </p:set>
                                    <p:anim calcmode="lin" valueType="num">
                                      <p:cBhvr additive="base">
                                        <p:cTn id="7" dur="500" fill="hold"/>
                                        <p:tgtEl>
                                          <p:spTgt spid="211977"/>
                                        </p:tgtEl>
                                        <p:attrNameLst>
                                          <p:attrName>ppt_x</p:attrName>
                                        </p:attrNameLst>
                                      </p:cBhvr>
                                      <p:tavLst>
                                        <p:tav tm="0">
                                          <p:val>
                                            <p:strVal val="#ppt_x"/>
                                          </p:val>
                                        </p:tav>
                                        <p:tav tm="100000">
                                          <p:val>
                                            <p:strVal val="#ppt_x"/>
                                          </p:val>
                                        </p:tav>
                                      </p:tavLst>
                                    </p:anim>
                                    <p:anim calcmode="lin" valueType="num">
                                      <p:cBhvr additive="base">
                                        <p:cTn id="8" dur="500" fill="hold"/>
                                        <p:tgtEl>
                                          <p:spTgt spid="21197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211974"/>
                                        </p:tgtEl>
                                        <p:attrNameLst>
                                          <p:attrName>style.visibility</p:attrName>
                                        </p:attrNameLst>
                                      </p:cBhvr>
                                      <p:to>
                                        <p:strVal val="visible"/>
                                      </p:to>
                                    </p:set>
                                    <p:anim calcmode="lin" valueType="num">
                                      <p:cBhvr additive="base">
                                        <p:cTn id="13" dur="500" fill="hold"/>
                                        <p:tgtEl>
                                          <p:spTgt spid="211974"/>
                                        </p:tgtEl>
                                        <p:attrNameLst>
                                          <p:attrName>ppt_x</p:attrName>
                                        </p:attrNameLst>
                                      </p:cBhvr>
                                      <p:tavLst>
                                        <p:tav tm="0">
                                          <p:val>
                                            <p:strVal val="#ppt_x"/>
                                          </p:val>
                                        </p:tav>
                                        <p:tav tm="100000">
                                          <p:val>
                                            <p:strVal val="#ppt_x"/>
                                          </p:val>
                                        </p:tav>
                                      </p:tavLst>
                                    </p:anim>
                                    <p:anim calcmode="lin" valueType="num">
                                      <p:cBhvr additive="base">
                                        <p:cTn id="14" dur="500" fill="hold"/>
                                        <p:tgtEl>
                                          <p:spTgt spid="211974"/>
                                        </p:tgtEl>
                                        <p:attrNameLst>
                                          <p:attrName>ppt_y</p:attrName>
                                        </p:attrNameLst>
                                      </p:cBhvr>
                                      <p:tavLst>
                                        <p:tav tm="0">
                                          <p:val>
                                            <p:strVal val="0-#ppt_h/2"/>
                                          </p:val>
                                        </p:tav>
                                        <p:tav tm="100000">
                                          <p:val>
                                            <p:strVal val="#ppt_y"/>
                                          </p:val>
                                        </p:tav>
                                      </p:tavLst>
                                    </p:anim>
                                  </p:childTnLst>
                                </p:cTn>
                              </p:par>
                            </p:childTnLst>
                          </p:cTn>
                        </p:par>
                        <p:par>
                          <p:cTn id="15" fill="hold">
                            <p:stCondLst>
                              <p:cond delay="500"/>
                            </p:stCondLst>
                            <p:childTnLst>
                              <p:par>
                                <p:cTn id="16" presetID="2" presetClass="entr" presetSubtype="1" fill="hold" grpId="0" nodeType="afterEffect">
                                  <p:stCondLst>
                                    <p:cond delay="0"/>
                                  </p:stCondLst>
                                  <p:childTnLst>
                                    <p:set>
                                      <p:cBhvr>
                                        <p:cTn id="17" dur="1" fill="hold">
                                          <p:stCondLst>
                                            <p:cond delay="0"/>
                                          </p:stCondLst>
                                        </p:cTn>
                                        <p:tgtEl>
                                          <p:spTgt spid="211975"/>
                                        </p:tgtEl>
                                        <p:attrNameLst>
                                          <p:attrName>style.visibility</p:attrName>
                                        </p:attrNameLst>
                                      </p:cBhvr>
                                      <p:to>
                                        <p:strVal val="visible"/>
                                      </p:to>
                                    </p:set>
                                    <p:anim calcmode="lin" valueType="num">
                                      <p:cBhvr additive="base">
                                        <p:cTn id="18" dur="500" fill="hold"/>
                                        <p:tgtEl>
                                          <p:spTgt spid="211975"/>
                                        </p:tgtEl>
                                        <p:attrNameLst>
                                          <p:attrName>ppt_x</p:attrName>
                                        </p:attrNameLst>
                                      </p:cBhvr>
                                      <p:tavLst>
                                        <p:tav tm="0">
                                          <p:val>
                                            <p:strVal val="#ppt_x"/>
                                          </p:val>
                                        </p:tav>
                                        <p:tav tm="100000">
                                          <p:val>
                                            <p:strVal val="#ppt_x"/>
                                          </p:val>
                                        </p:tav>
                                      </p:tavLst>
                                    </p:anim>
                                    <p:anim calcmode="lin" valueType="num">
                                      <p:cBhvr additive="base">
                                        <p:cTn id="19" dur="500" fill="hold"/>
                                        <p:tgtEl>
                                          <p:spTgt spid="211975"/>
                                        </p:tgtEl>
                                        <p:attrNameLst>
                                          <p:attrName>ppt_y</p:attrName>
                                        </p:attrNameLst>
                                      </p:cBhvr>
                                      <p:tavLst>
                                        <p:tav tm="0">
                                          <p:val>
                                            <p:strVal val="0-#ppt_h/2"/>
                                          </p:val>
                                        </p:tav>
                                        <p:tav tm="100000">
                                          <p:val>
                                            <p:strVal val="#ppt_y"/>
                                          </p:val>
                                        </p:tav>
                                      </p:tavLst>
                                    </p:anim>
                                  </p:childTnLst>
                                </p:cTn>
                              </p:par>
                            </p:childTnLst>
                          </p:cTn>
                        </p:par>
                        <p:par>
                          <p:cTn id="20" fill="hold">
                            <p:stCondLst>
                              <p:cond delay="1000"/>
                            </p:stCondLst>
                            <p:childTnLst>
                              <p:par>
                                <p:cTn id="21" presetID="2" presetClass="entr" presetSubtype="1" fill="hold" grpId="0" nodeType="afterEffect">
                                  <p:stCondLst>
                                    <p:cond delay="0"/>
                                  </p:stCondLst>
                                  <p:childTnLst>
                                    <p:set>
                                      <p:cBhvr>
                                        <p:cTn id="22" dur="1" fill="hold">
                                          <p:stCondLst>
                                            <p:cond delay="0"/>
                                          </p:stCondLst>
                                        </p:cTn>
                                        <p:tgtEl>
                                          <p:spTgt spid="211978"/>
                                        </p:tgtEl>
                                        <p:attrNameLst>
                                          <p:attrName>style.visibility</p:attrName>
                                        </p:attrNameLst>
                                      </p:cBhvr>
                                      <p:to>
                                        <p:strVal val="visible"/>
                                      </p:to>
                                    </p:set>
                                    <p:anim calcmode="lin" valueType="num">
                                      <p:cBhvr additive="base">
                                        <p:cTn id="23" dur="500" fill="hold"/>
                                        <p:tgtEl>
                                          <p:spTgt spid="211978"/>
                                        </p:tgtEl>
                                        <p:attrNameLst>
                                          <p:attrName>ppt_x</p:attrName>
                                        </p:attrNameLst>
                                      </p:cBhvr>
                                      <p:tavLst>
                                        <p:tav tm="0">
                                          <p:val>
                                            <p:strVal val="#ppt_x"/>
                                          </p:val>
                                        </p:tav>
                                        <p:tav tm="100000">
                                          <p:val>
                                            <p:strVal val="#ppt_x"/>
                                          </p:val>
                                        </p:tav>
                                      </p:tavLst>
                                    </p:anim>
                                    <p:anim calcmode="lin" valueType="num">
                                      <p:cBhvr additive="base">
                                        <p:cTn id="24" dur="500" fill="hold"/>
                                        <p:tgtEl>
                                          <p:spTgt spid="211978"/>
                                        </p:tgtEl>
                                        <p:attrNameLst>
                                          <p:attrName>ppt_y</p:attrName>
                                        </p:attrNameLst>
                                      </p:cBhvr>
                                      <p:tavLst>
                                        <p:tav tm="0">
                                          <p:val>
                                            <p:strVal val="0-#ppt_h/2"/>
                                          </p:val>
                                        </p:tav>
                                        <p:tav tm="100000">
                                          <p:val>
                                            <p:strVal val="#ppt_y"/>
                                          </p:val>
                                        </p:tav>
                                      </p:tavLst>
                                    </p:anim>
                                  </p:childTnLst>
                                </p:cTn>
                              </p:par>
                            </p:childTnLst>
                          </p:cTn>
                        </p:par>
                        <p:par>
                          <p:cTn id="25" fill="hold">
                            <p:stCondLst>
                              <p:cond delay="1500"/>
                            </p:stCondLst>
                            <p:childTnLst>
                              <p:par>
                                <p:cTn id="26" presetID="2" presetClass="entr" presetSubtype="1" fill="hold" grpId="0" nodeType="afterEffect">
                                  <p:stCondLst>
                                    <p:cond delay="0"/>
                                  </p:stCondLst>
                                  <p:childTnLst>
                                    <p:set>
                                      <p:cBhvr>
                                        <p:cTn id="27" dur="1" fill="hold">
                                          <p:stCondLst>
                                            <p:cond delay="0"/>
                                          </p:stCondLst>
                                        </p:cTn>
                                        <p:tgtEl>
                                          <p:spTgt spid="211979"/>
                                        </p:tgtEl>
                                        <p:attrNameLst>
                                          <p:attrName>style.visibility</p:attrName>
                                        </p:attrNameLst>
                                      </p:cBhvr>
                                      <p:to>
                                        <p:strVal val="visible"/>
                                      </p:to>
                                    </p:set>
                                    <p:anim calcmode="lin" valueType="num">
                                      <p:cBhvr additive="base">
                                        <p:cTn id="28" dur="500" fill="hold"/>
                                        <p:tgtEl>
                                          <p:spTgt spid="211979"/>
                                        </p:tgtEl>
                                        <p:attrNameLst>
                                          <p:attrName>ppt_x</p:attrName>
                                        </p:attrNameLst>
                                      </p:cBhvr>
                                      <p:tavLst>
                                        <p:tav tm="0">
                                          <p:val>
                                            <p:strVal val="#ppt_x"/>
                                          </p:val>
                                        </p:tav>
                                        <p:tav tm="100000">
                                          <p:val>
                                            <p:strVal val="#ppt_x"/>
                                          </p:val>
                                        </p:tav>
                                      </p:tavLst>
                                    </p:anim>
                                    <p:anim calcmode="lin" valueType="num">
                                      <p:cBhvr additive="base">
                                        <p:cTn id="29" dur="500" fill="hold"/>
                                        <p:tgtEl>
                                          <p:spTgt spid="211979"/>
                                        </p:tgtEl>
                                        <p:attrNameLst>
                                          <p:attrName>ppt_y</p:attrName>
                                        </p:attrNameLst>
                                      </p:cBhvr>
                                      <p:tavLst>
                                        <p:tav tm="0">
                                          <p:val>
                                            <p:strVal val="0-#ppt_h/2"/>
                                          </p:val>
                                        </p:tav>
                                        <p:tav tm="100000">
                                          <p:val>
                                            <p:strVal val="#ppt_y"/>
                                          </p:val>
                                        </p:tav>
                                      </p:tavLst>
                                    </p:anim>
                                  </p:childTnLst>
                                </p:cTn>
                              </p:par>
                            </p:childTnLst>
                          </p:cTn>
                        </p:par>
                        <p:par>
                          <p:cTn id="30" fill="hold">
                            <p:stCondLst>
                              <p:cond delay="2000"/>
                            </p:stCondLst>
                            <p:childTnLst>
                              <p:par>
                                <p:cTn id="31" presetID="2" presetClass="entr" presetSubtype="1" fill="hold" grpId="0" nodeType="afterEffect">
                                  <p:stCondLst>
                                    <p:cond delay="0"/>
                                  </p:stCondLst>
                                  <p:childTnLst>
                                    <p:set>
                                      <p:cBhvr>
                                        <p:cTn id="32" dur="1" fill="hold">
                                          <p:stCondLst>
                                            <p:cond delay="0"/>
                                          </p:stCondLst>
                                        </p:cTn>
                                        <p:tgtEl>
                                          <p:spTgt spid="211980"/>
                                        </p:tgtEl>
                                        <p:attrNameLst>
                                          <p:attrName>style.visibility</p:attrName>
                                        </p:attrNameLst>
                                      </p:cBhvr>
                                      <p:to>
                                        <p:strVal val="visible"/>
                                      </p:to>
                                    </p:set>
                                    <p:anim calcmode="lin" valueType="num">
                                      <p:cBhvr additive="base">
                                        <p:cTn id="33" dur="500" fill="hold"/>
                                        <p:tgtEl>
                                          <p:spTgt spid="211980"/>
                                        </p:tgtEl>
                                        <p:attrNameLst>
                                          <p:attrName>ppt_x</p:attrName>
                                        </p:attrNameLst>
                                      </p:cBhvr>
                                      <p:tavLst>
                                        <p:tav tm="0">
                                          <p:val>
                                            <p:strVal val="#ppt_x"/>
                                          </p:val>
                                        </p:tav>
                                        <p:tav tm="100000">
                                          <p:val>
                                            <p:strVal val="#ppt_x"/>
                                          </p:val>
                                        </p:tav>
                                      </p:tavLst>
                                    </p:anim>
                                    <p:anim calcmode="lin" valueType="num">
                                      <p:cBhvr additive="base">
                                        <p:cTn id="34" dur="500" fill="hold"/>
                                        <p:tgtEl>
                                          <p:spTgt spid="211980"/>
                                        </p:tgtEl>
                                        <p:attrNameLst>
                                          <p:attrName>ppt_y</p:attrName>
                                        </p:attrNameLst>
                                      </p:cBhvr>
                                      <p:tavLst>
                                        <p:tav tm="0">
                                          <p:val>
                                            <p:strVal val="0-#ppt_h/2"/>
                                          </p:val>
                                        </p:tav>
                                        <p:tav tm="100000">
                                          <p:val>
                                            <p:strVal val="#ppt_y"/>
                                          </p:val>
                                        </p:tav>
                                      </p:tavLst>
                                    </p:anim>
                                  </p:childTnLst>
                                </p:cTn>
                              </p:par>
                            </p:childTnLst>
                          </p:cTn>
                        </p:par>
                        <p:par>
                          <p:cTn id="35" fill="hold">
                            <p:stCondLst>
                              <p:cond delay="2500"/>
                            </p:stCondLst>
                            <p:childTnLst>
                              <p:par>
                                <p:cTn id="36" presetID="2" presetClass="entr" presetSubtype="1" fill="hold" grpId="0" nodeType="afterEffect">
                                  <p:stCondLst>
                                    <p:cond delay="0"/>
                                  </p:stCondLst>
                                  <p:childTnLst>
                                    <p:set>
                                      <p:cBhvr>
                                        <p:cTn id="37" dur="1" fill="hold">
                                          <p:stCondLst>
                                            <p:cond delay="0"/>
                                          </p:stCondLst>
                                        </p:cTn>
                                        <p:tgtEl>
                                          <p:spTgt spid="211981"/>
                                        </p:tgtEl>
                                        <p:attrNameLst>
                                          <p:attrName>style.visibility</p:attrName>
                                        </p:attrNameLst>
                                      </p:cBhvr>
                                      <p:to>
                                        <p:strVal val="visible"/>
                                      </p:to>
                                    </p:set>
                                    <p:anim calcmode="lin" valueType="num">
                                      <p:cBhvr additive="base">
                                        <p:cTn id="38" dur="500" fill="hold"/>
                                        <p:tgtEl>
                                          <p:spTgt spid="211981"/>
                                        </p:tgtEl>
                                        <p:attrNameLst>
                                          <p:attrName>ppt_x</p:attrName>
                                        </p:attrNameLst>
                                      </p:cBhvr>
                                      <p:tavLst>
                                        <p:tav tm="0">
                                          <p:val>
                                            <p:strVal val="#ppt_x"/>
                                          </p:val>
                                        </p:tav>
                                        <p:tav tm="100000">
                                          <p:val>
                                            <p:strVal val="#ppt_x"/>
                                          </p:val>
                                        </p:tav>
                                      </p:tavLst>
                                    </p:anim>
                                    <p:anim calcmode="lin" valueType="num">
                                      <p:cBhvr additive="base">
                                        <p:cTn id="39" dur="500" fill="hold"/>
                                        <p:tgtEl>
                                          <p:spTgt spid="211981"/>
                                        </p:tgtEl>
                                        <p:attrNameLst>
                                          <p:attrName>ppt_y</p:attrName>
                                        </p:attrNameLst>
                                      </p:cBhvr>
                                      <p:tavLst>
                                        <p:tav tm="0">
                                          <p:val>
                                            <p:strVal val="0-#ppt_h/2"/>
                                          </p:val>
                                        </p:tav>
                                        <p:tav tm="100000">
                                          <p:val>
                                            <p:strVal val="#ppt_y"/>
                                          </p:val>
                                        </p:tav>
                                      </p:tavLst>
                                    </p:anim>
                                  </p:childTnLst>
                                </p:cTn>
                              </p:par>
                            </p:childTnLst>
                          </p:cTn>
                        </p:par>
                        <p:par>
                          <p:cTn id="40" fill="hold">
                            <p:stCondLst>
                              <p:cond delay="3000"/>
                            </p:stCondLst>
                            <p:childTnLst>
                              <p:par>
                                <p:cTn id="41" presetID="2" presetClass="entr" presetSubtype="1" fill="hold" grpId="0" nodeType="afterEffect">
                                  <p:stCondLst>
                                    <p:cond delay="0"/>
                                  </p:stCondLst>
                                  <p:childTnLst>
                                    <p:set>
                                      <p:cBhvr>
                                        <p:cTn id="42" dur="1" fill="hold">
                                          <p:stCondLst>
                                            <p:cond delay="0"/>
                                          </p:stCondLst>
                                        </p:cTn>
                                        <p:tgtEl>
                                          <p:spTgt spid="211982"/>
                                        </p:tgtEl>
                                        <p:attrNameLst>
                                          <p:attrName>style.visibility</p:attrName>
                                        </p:attrNameLst>
                                      </p:cBhvr>
                                      <p:to>
                                        <p:strVal val="visible"/>
                                      </p:to>
                                    </p:set>
                                    <p:anim calcmode="lin" valueType="num">
                                      <p:cBhvr additive="base">
                                        <p:cTn id="43" dur="500" fill="hold"/>
                                        <p:tgtEl>
                                          <p:spTgt spid="211982"/>
                                        </p:tgtEl>
                                        <p:attrNameLst>
                                          <p:attrName>ppt_x</p:attrName>
                                        </p:attrNameLst>
                                      </p:cBhvr>
                                      <p:tavLst>
                                        <p:tav tm="0">
                                          <p:val>
                                            <p:strVal val="#ppt_x"/>
                                          </p:val>
                                        </p:tav>
                                        <p:tav tm="100000">
                                          <p:val>
                                            <p:strVal val="#ppt_x"/>
                                          </p:val>
                                        </p:tav>
                                      </p:tavLst>
                                    </p:anim>
                                    <p:anim calcmode="lin" valueType="num">
                                      <p:cBhvr additive="base">
                                        <p:cTn id="44" dur="500" fill="hold"/>
                                        <p:tgtEl>
                                          <p:spTgt spid="211982"/>
                                        </p:tgtEl>
                                        <p:attrNameLst>
                                          <p:attrName>ppt_y</p:attrName>
                                        </p:attrNameLst>
                                      </p:cBhvr>
                                      <p:tavLst>
                                        <p:tav tm="0">
                                          <p:val>
                                            <p:strVal val="0-#ppt_h/2"/>
                                          </p:val>
                                        </p:tav>
                                        <p:tav tm="100000">
                                          <p:val>
                                            <p:strVal val="#ppt_y"/>
                                          </p:val>
                                        </p:tav>
                                      </p:tavLst>
                                    </p:anim>
                                  </p:childTnLst>
                                </p:cTn>
                              </p:par>
                            </p:childTnLst>
                          </p:cTn>
                        </p:par>
                        <p:par>
                          <p:cTn id="45" fill="hold">
                            <p:stCondLst>
                              <p:cond delay="3500"/>
                            </p:stCondLst>
                            <p:childTnLst>
                              <p:par>
                                <p:cTn id="46" presetID="2" presetClass="entr" presetSubtype="1" fill="hold" grpId="0" nodeType="afterEffect">
                                  <p:stCondLst>
                                    <p:cond delay="0"/>
                                  </p:stCondLst>
                                  <p:childTnLst>
                                    <p:set>
                                      <p:cBhvr>
                                        <p:cTn id="47" dur="1" fill="hold">
                                          <p:stCondLst>
                                            <p:cond delay="0"/>
                                          </p:stCondLst>
                                        </p:cTn>
                                        <p:tgtEl>
                                          <p:spTgt spid="211983"/>
                                        </p:tgtEl>
                                        <p:attrNameLst>
                                          <p:attrName>style.visibility</p:attrName>
                                        </p:attrNameLst>
                                      </p:cBhvr>
                                      <p:to>
                                        <p:strVal val="visible"/>
                                      </p:to>
                                    </p:set>
                                    <p:anim calcmode="lin" valueType="num">
                                      <p:cBhvr additive="base">
                                        <p:cTn id="48" dur="500" fill="hold"/>
                                        <p:tgtEl>
                                          <p:spTgt spid="211983"/>
                                        </p:tgtEl>
                                        <p:attrNameLst>
                                          <p:attrName>ppt_x</p:attrName>
                                        </p:attrNameLst>
                                      </p:cBhvr>
                                      <p:tavLst>
                                        <p:tav tm="0">
                                          <p:val>
                                            <p:strVal val="#ppt_x"/>
                                          </p:val>
                                        </p:tav>
                                        <p:tav tm="100000">
                                          <p:val>
                                            <p:strVal val="#ppt_x"/>
                                          </p:val>
                                        </p:tav>
                                      </p:tavLst>
                                    </p:anim>
                                    <p:anim calcmode="lin" valueType="num">
                                      <p:cBhvr additive="base">
                                        <p:cTn id="49" dur="500" fill="hold"/>
                                        <p:tgtEl>
                                          <p:spTgt spid="211983"/>
                                        </p:tgtEl>
                                        <p:attrNameLst>
                                          <p:attrName>ppt_y</p:attrName>
                                        </p:attrNameLst>
                                      </p:cBhvr>
                                      <p:tavLst>
                                        <p:tav tm="0">
                                          <p:val>
                                            <p:strVal val="0-#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1" fill="hold" grpId="0" nodeType="clickEffect">
                                  <p:stCondLst>
                                    <p:cond delay="0"/>
                                  </p:stCondLst>
                                  <p:childTnLst>
                                    <p:set>
                                      <p:cBhvr>
                                        <p:cTn id="53" dur="1" fill="hold">
                                          <p:stCondLst>
                                            <p:cond delay="0"/>
                                          </p:stCondLst>
                                        </p:cTn>
                                        <p:tgtEl>
                                          <p:spTgt spid="211985"/>
                                        </p:tgtEl>
                                        <p:attrNameLst>
                                          <p:attrName>style.visibility</p:attrName>
                                        </p:attrNameLst>
                                      </p:cBhvr>
                                      <p:to>
                                        <p:strVal val="visible"/>
                                      </p:to>
                                    </p:set>
                                    <p:anim calcmode="lin" valueType="num">
                                      <p:cBhvr additive="base">
                                        <p:cTn id="54" dur="500" fill="hold"/>
                                        <p:tgtEl>
                                          <p:spTgt spid="211985"/>
                                        </p:tgtEl>
                                        <p:attrNameLst>
                                          <p:attrName>ppt_x</p:attrName>
                                        </p:attrNameLst>
                                      </p:cBhvr>
                                      <p:tavLst>
                                        <p:tav tm="0">
                                          <p:val>
                                            <p:strVal val="#ppt_x"/>
                                          </p:val>
                                        </p:tav>
                                        <p:tav tm="100000">
                                          <p:val>
                                            <p:strVal val="#ppt_x"/>
                                          </p:val>
                                        </p:tav>
                                      </p:tavLst>
                                    </p:anim>
                                    <p:anim calcmode="lin" valueType="num">
                                      <p:cBhvr additive="base">
                                        <p:cTn id="55" dur="500" fill="hold"/>
                                        <p:tgtEl>
                                          <p:spTgt spid="211985"/>
                                        </p:tgtEl>
                                        <p:attrNameLst>
                                          <p:attrName>ppt_y</p:attrName>
                                        </p:attrNameLst>
                                      </p:cBhvr>
                                      <p:tavLst>
                                        <p:tav tm="0">
                                          <p:val>
                                            <p:strVal val="0-#ppt_h/2"/>
                                          </p:val>
                                        </p:tav>
                                        <p:tav tm="100000">
                                          <p:val>
                                            <p:strVal val="#ppt_y"/>
                                          </p:val>
                                        </p:tav>
                                      </p:tavLst>
                                    </p:anim>
                                  </p:childTnLst>
                                </p:cTn>
                              </p:par>
                            </p:childTnLst>
                          </p:cTn>
                        </p:par>
                        <p:par>
                          <p:cTn id="56" fill="hold">
                            <p:stCondLst>
                              <p:cond delay="500"/>
                            </p:stCondLst>
                            <p:childTnLst>
                              <p:par>
                                <p:cTn id="57" presetID="2" presetClass="entr" presetSubtype="1" fill="hold" grpId="0" nodeType="afterEffect">
                                  <p:stCondLst>
                                    <p:cond delay="0"/>
                                  </p:stCondLst>
                                  <p:childTnLst>
                                    <p:set>
                                      <p:cBhvr>
                                        <p:cTn id="58" dur="1" fill="hold">
                                          <p:stCondLst>
                                            <p:cond delay="0"/>
                                          </p:stCondLst>
                                        </p:cTn>
                                        <p:tgtEl>
                                          <p:spTgt spid="211986"/>
                                        </p:tgtEl>
                                        <p:attrNameLst>
                                          <p:attrName>style.visibility</p:attrName>
                                        </p:attrNameLst>
                                      </p:cBhvr>
                                      <p:to>
                                        <p:strVal val="visible"/>
                                      </p:to>
                                    </p:set>
                                    <p:anim calcmode="lin" valueType="num">
                                      <p:cBhvr additive="base">
                                        <p:cTn id="59" dur="500" fill="hold"/>
                                        <p:tgtEl>
                                          <p:spTgt spid="211986"/>
                                        </p:tgtEl>
                                        <p:attrNameLst>
                                          <p:attrName>ppt_x</p:attrName>
                                        </p:attrNameLst>
                                      </p:cBhvr>
                                      <p:tavLst>
                                        <p:tav tm="0">
                                          <p:val>
                                            <p:strVal val="#ppt_x"/>
                                          </p:val>
                                        </p:tav>
                                        <p:tav tm="100000">
                                          <p:val>
                                            <p:strVal val="#ppt_x"/>
                                          </p:val>
                                        </p:tav>
                                      </p:tavLst>
                                    </p:anim>
                                    <p:anim calcmode="lin" valueType="num">
                                      <p:cBhvr additive="base">
                                        <p:cTn id="60" dur="500" fill="hold"/>
                                        <p:tgtEl>
                                          <p:spTgt spid="211986"/>
                                        </p:tgtEl>
                                        <p:attrNameLst>
                                          <p:attrName>ppt_y</p:attrName>
                                        </p:attrNameLst>
                                      </p:cBhvr>
                                      <p:tavLst>
                                        <p:tav tm="0">
                                          <p:val>
                                            <p:strVal val="0-#ppt_h/2"/>
                                          </p:val>
                                        </p:tav>
                                        <p:tav tm="100000">
                                          <p:val>
                                            <p:strVal val="#ppt_y"/>
                                          </p:val>
                                        </p:tav>
                                      </p:tavLst>
                                    </p:anim>
                                  </p:childTnLst>
                                </p:cTn>
                              </p:par>
                            </p:childTnLst>
                          </p:cTn>
                        </p:par>
                        <p:par>
                          <p:cTn id="61" fill="hold">
                            <p:stCondLst>
                              <p:cond delay="1000"/>
                            </p:stCondLst>
                            <p:childTnLst>
                              <p:par>
                                <p:cTn id="62" presetID="2" presetClass="entr" presetSubtype="1" fill="hold" grpId="0" nodeType="afterEffect">
                                  <p:stCondLst>
                                    <p:cond delay="0"/>
                                  </p:stCondLst>
                                  <p:childTnLst>
                                    <p:set>
                                      <p:cBhvr>
                                        <p:cTn id="63" dur="1" fill="hold">
                                          <p:stCondLst>
                                            <p:cond delay="0"/>
                                          </p:stCondLst>
                                        </p:cTn>
                                        <p:tgtEl>
                                          <p:spTgt spid="211987"/>
                                        </p:tgtEl>
                                        <p:attrNameLst>
                                          <p:attrName>style.visibility</p:attrName>
                                        </p:attrNameLst>
                                      </p:cBhvr>
                                      <p:to>
                                        <p:strVal val="visible"/>
                                      </p:to>
                                    </p:set>
                                    <p:anim calcmode="lin" valueType="num">
                                      <p:cBhvr additive="base">
                                        <p:cTn id="64" dur="500" fill="hold"/>
                                        <p:tgtEl>
                                          <p:spTgt spid="211987"/>
                                        </p:tgtEl>
                                        <p:attrNameLst>
                                          <p:attrName>ppt_x</p:attrName>
                                        </p:attrNameLst>
                                      </p:cBhvr>
                                      <p:tavLst>
                                        <p:tav tm="0">
                                          <p:val>
                                            <p:strVal val="#ppt_x"/>
                                          </p:val>
                                        </p:tav>
                                        <p:tav tm="100000">
                                          <p:val>
                                            <p:strVal val="#ppt_x"/>
                                          </p:val>
                                        </p:tav>
                                      </p:tavLst>
                                    </p:anim>
                                    <p:anim calcmode="lin" valueType="num">
                                      <p:cBhvr additive="base">
                                        <p:cTn id="65" dur="500" fill="hold"/>
                                        <p:tgtEl>
                                          <p:spTgt spid="211987"/>
                                        </p:tgtEl>
                                        <p:attrNameLst>
                                          <p:attrName>ppt_y</p:attrName>
                                        </p:attrNameLst>
                                      </p:cBhvr>
                                      <p:tavLst>
                                        <p:tav tm="0">
                                          <p:val>
                                            <p:strVal val="0-#ppt_h/2"/>
                                          </p:val>
                                        </p:tav>
                                        <p:tav tm="100000">
                                          <p:val>
                                            <p:strVal val="#ppt_y"/>
                                          </p:val>
                                        </p:tav>
                                      </p:tavLst>
                                    </p:anim>
                                  </p:childTnLst>
                                </p:cTn>
                              </p:par>
                            </p:childTnLst>
                          </p:cTn>
                        </p:par>
                        <p:par>
                          <p:cTn id="66" fill="hold">
                            <p:stCondLst>
                              <p:cond delay="1500"/>
                            </p:stCondLst>
                            <p:childTnLst>
                              <p:par>
                                <p:cTn id="67" presetID="2" presetClass="entr" presetSubtype="1" fill="hold" grpId="0" nodeType="afterEffect">
                                  <p:stCondLst>
                                    <p:cond delay="0"/>
                                  </p:stCondLst>
                                  <p:childTnLst>
                                    <p:set>
                                      <p:cBhvr>
                                        <p:cTn id="68" dur="1" fill="hold">
                                          <p:stCondLst>
                                            <p:cond delay="0"/>
                                          </p:stCondLst>
                                        </p:cTn>
                                        <p:tgtEl>
                                          <p:spTgt spid="211988"/>
                                        </p:tgtEl>
                                        <p:attrNameLst>
                                          <p:attrName>style.visibility</p:attrName>
                                        </p:attrNameLst>
                                      </p:cBhvr>
                                      <p:to>
                                        <p:strVal val="visible"/>
                                      </p:to>
                                    </p:set>
                                    <p:anim calcmode="lin" valueType="num">
                                      <p:cBhvr additive="base">
                                        <p:cTn id="69" dur="500" fill="hold"/>
                                        <p:tgtEl>
                                          <p:spTgt spid="211988"/>
                                        </p:tgtEl>
                                        <p:attrNameLst>
                                          <p:attrName>ppt_x</p:attrName>
                                        </p:attrNameLst>
                                      </p:cBhvr>
                                      <p:tavLst>
                                        <p:tav tm="0">
                                          <p:val>
                                            <p:strVal val="#ppt_x"/>
                                          </p:val>
                                        </p:tav>
                                        <p:tav tm="100000">
                                          <p:val>
                                            <p:strVal val="#ppt_x"/>
                                          </p:val>
                                        </p:tav>
                                      </p:tavLst>
                                    </p:anim>
                                    <p:anim calcmode="lin" valueType="num">
                                      <p:cBhvr additive="base">
                                        <p:cTn id="70" dur="500" fill="hold"/>
                                        <p:tgtEl>
                                          <p:spTgt spid="211988"/>
                                        </p:tgtEl>
                                        <p:attrNameLst>
                                          <p:attrName>ppt_y</p:attrName>
                                        </p:attrNameLst>
                                      </p:cBhvr>
                                      <p:tavLst>
                                        <p:tav tm="0">
                                          <p:val>
                                            <p:strVal val="0-#ppt_h/2"/>
                                          </p:val>
                                        </p:tav>
                                        <p:tav tm="100000">
                                          <p:val>
                                            <p:strVal val="#ppt_y"/>
                                          </p:val>
                                        </p:tav>
                                      </p:tavLst>
                                    </p:anim>
                                  </p:childTnLst>
                                </p:cTn>
                              </p:par>
                            </p:childTnLst>
                          </p:cTn>
                        </p:par>
                        <p:par>
                          <p:cTn id="71" fill="hold">
                            <p:stCondLst>
                              <p:cond delay="2000"/>
                            </p:stCondLst>
                            <p:childTnLst>
                              <p:par>
                                <p:cTn id="72" presetID="2" presetClass="entr" presetSubtype="1" fill="hold" grpId="0" nodeType="afterEffect">
                                  <p:stCondLst>
                                    <p:cond delay="0"/>
                                  </p:stCondLst>
                                  <p:childTnLst>
                                    <p:set>
                                      <p:cBhvr>
                                        <p:cTn id="73" dur="1" fill="hold">
                                          <p:stCondLst>
                                            <p:cond delay="0"/>
                                          </p:stCondLst>
                                        </p:cTn>
                                        <p:tgtEl>
                                          <p:spTgt spid="211989"/>
                                        </p:tgtEl>
                                        <p:attrNameLst>
                                          <p:attrName>style.visibility</p:attrName>
                                        </p:attrNameLst>
                                      </p:cBhvr>
                                      <p:to>
                                        <p:strVal val="visible"/>
                                      </p:to>
                                    </p:set>
                                    <p:anim calcmode="lin" valueType="num">
                                      <p:cBhvr additive="base">
                                        <p:cTn id="74" dur="500" fill="hold"/>
                                        <p:tgtEl>
                                          <p:spTgt spid="211989"/>
                                        </p:tgtEl>
                                        <p:attrNameLst>
                                          <p:attrName>ppt_x</p:attrName>
                                        </p:attrNameLst>
                                      </p:cBhvr>
                                      <p:tavLst>
                                        <p:tav tm="0">
                                          <p:val>
                                            <p:strVal val="#ppt_x"/>
                                          </p:val>
                                        </p:tav>
                                        <p:tav tm="100000">
                                          <p:val>
                                            <p:strVal val="#ppt_x"/>
                                          </p:val>
                                        </p:tav>
                                      </p:tavLst>
                                    </p:anim>
                                    <p:anim calcmode="lin" valueType="num">
                                      <p:cBhvr additive="base">
                                        <p:cTn id="75" dur="500" fill="hold"/>
                                        <p:tgtEl>
                                          <p:spTgt spid="211989"/>
                                        </p:tgtEl>
                                        <p:attrNameLst>
                                          <p:attrName>ppt_y</p:attrName>
                                        </p:attrNameLst>
                                      </p:cBhvr>
                                      <p:tavLst>
                                        <p:tav tm="0">
                                          <p:val>
                                            <p:strVal val="0-#ppt_h/2"/>
                                          </p:val>
                                        </p:tav>
                                        <p:tav tm="100000">
                                          <p:val>
                                            <p:strVal val="#ppt_y"/>
                                          </p:val>
                                        </p:tav>
                                      </p:tavLst>
                                    </p:anim>
                                  </p:childTnLst>
                                </p:cTn>
                              </p:par>
                            </p:childTnLst>
                          </p:cTn>
                        </p:par>
                        <p:par>
                          <p:cTn id="76" fill="hold">
                            <p:stCondLst>
                              <p:cond delay="2500"/>
                            </p:stCondLst>
                            <p:childTnLst>
                              <p:par>
                                <p:cTn id="77" presetID="2" presetClass="entr" presetSubtype="1" fill="hold" grpId="0" nodeType="afterEffect">
                                  <p:stCondLst>
                                    <p:cond delay="0"/>
                                  </p:stCondLst>
                                  <p:childTnLst>
                                    <p:set>
                                      <p:cBhvr>
                                        <p:cTn id="78" dur="1" fill="hold">
                                          <p:stCondLst>
                                            <p:cond delay="0"/>
                                          </p:stCondLst>
                                        </p:cTn>
                                        <p:tgtEl>
                                          <p:spTgt spid="211990"/>
                                        </p:tgtEl>
                                        <p:attrNameLst>
                                          <p:attrName>style.visibility</p:attrName>
                                        </p:attrNameLst>
                                      </p:cBhvr>
                                      <p:to>
                                        <p:strVal val="visible"/>
                                      </p:to>
                                    </p:set>
                                    <p:anim calcmode="lin" valueType="num">
                                      <p:cBhvr additive="base">
                                        <p:cTn id="79" dur="500" fill="hold"/>
                                        <p:tgtEl>
                                          <p:spTgt spid="211990"/>
                                        </p:tgtEl>
                                        <p:attrNameLst>
                                          <p:attrName>ppt_x</p:attrName>
                                        </p:attrNameLst>
                                      </p:cBhvr>
                                      <p:tavLst>
                                        <p:tav tm="0">
                                          <p:val>
                                            <p:strVal val="#ppt_x"/>
                                          </p:val>
                                        </p:tav>
                                        <p:tav tm="100000">
                                          <p:val>
                                            <p:strVal val="#ppt_x"/>
                                          </p:val>
                                        </p:tav>
                                      </p:tavLst>
                                    </p:anim>
                                    <p:anim calcmode="lin" valueType="num">
                                      <p:cBhvr additive="base">
                                        <p:cTn id="80" dur="500" fill="hold"/>
                                        <p:tgtEl>
                                          <p:spTgt spid="211990"/>
                                        </p:tgtEl>
                                        <p:attrNameLst>
                                          <p:attrName>ppt_y</p:attrName>
                                        </p:attrNameLst>
                                      </p:cBhvr>
                                      <p:tavLst>
                                        <p:tav tm="0">
                                          <p:val>
                                            <p:strVal val="0-#ppt_h/2"/>
                                          </p:val>
                                        </p:tav>
                                        <p:tav tm="100000">
                                          <p:val>
                                            <p:strVal val="#ppt_y"/>
                                          </p:val>
                                        </p:tav>
                                      </p:tavLst>
                                    </p:anim>
                                  </p:childTnLst>
                                </p:cTn>
                              </p:par>
                            </p:childTnLst>
                          </p:cTn>
                        </p:par>
                        <p:par>
                          <p:cTn id="81" fill="hold">
                            <p:stCondLst>
                              <p:cond delay="3000"/>
                            </p:stCondLst>
                            <p:childTnLst>
                              <p:par>
                                <p:cTn id="82" presetID="2" presetClass="entr" presetSubtype="1" fill="hold" grpId="0" nodeType="afterEffect">
                                  <p:stCondLst>
                                    <p:cond delay="0"/>
                                  </p:stCondLst>
                                  <p:childTnLst>
                                    <p:set>
                                      <p:cBhvr>
                                        <p:cTn id="83" dur="1" fill="hold">
                                          <p:stCondLst>
                                            <p:cond delay="0"/>
                                          </p:stCondLst>
                                        </p:cTn>
                                        <p:tgtEl>
                                          <p:spTgt spid="211991"/>
                                        </p:tgtEl>
                                        <p:attrNameLst>
                                          <p:attrName>style.visibility</p:attrName>
                                        </p:attrNameLst>
                                      </p:cBhvr>
                                      <p:to>
                                        <p:strVal val="visible"/>
                                      </p:to>
                                    </p:set>
                                    <p:anim calcmode="lin" valueType="num">
                                      <p:cBhvr additive="base">
                                        <p:cTn id="84" dur="500" fill="hold"/>
                                        <p:tgtEl>
                                          <p:spTgt spid="211991"/>
                                        </p:tgtEl>
                                        <p:attrNameLst>
                                          <p:attrName>ppt_x</p:attrName>
                                        </p:attrNameLst>
                                      </p:cBhvr>
                                      <p:tavLst>
                                        <p:tav tm="0">
                                          <p:val>
                                            <p:strVal val="#ppt_x"/>
                                          </p:val>
                                        </p:tav>
                                        <p:tav tm="100000">
                                          <p:val>
                                            <p:strVal val="#ppt_x"/>
                                          </p:val>
                                        </p:tav>
                                      </p:tavLst>
                                    </p:anim>
                                    <p:anim calcmode="lin" valueType="num">
                                      <p:cBhvr additive="base">
                                        <p:cTn id="85" dur="500" fill="hold"/>
                                        <p:tgtEl>
                                          <p:spTgt spid="211991"/>
                                        </p:tgtEl>
                                        <p:attrNameLst>
                                          <p:attrName>ppt_y</p:attrName>
                                        </p:attrNameLst>
                                      </p:cBhvr>
                                      <p:tavLst>
                                        <p:tav tm="0">
                                          <p:val>
                                            <p:strVal val="0-#ppt_h/2"/>
                                          </p:val>
                                        </p:tav>
                                        <p:tav tm="100000">
                                          <p:val>
                                            <p:strVal val="#ppt_y"/>
                                          </p:val>
                                        </p:tav>
                                      </p:tavLst>
                                    </p:anim>
                                  </p:childTnLst>
                                </p:cTn>
                              </p:par>
                            </p:childTnLst>
                          </p:cTn>
                        </p:par>
                        <p:par>
                          <p:cTn id="86" fill="hold">
                            <p:stCondLst>
                              <p:cond delay="3500"/>
                            </p:stCondLst>
                            <p:childTnLst>
                              <p:par>
                                <p:cTn id="87" presetID="2" presetClass="entr" presetSubtype="1" fill="hold" grpId="0" nodeType="afterEffect">
                                  <p:stCondLst>
                                    <p:cond delay="0"/>
                                  </p:stCondLst>
                                  <p:childTnLst>
                                    <p:set>
                                      <p:cBhvr>
                                        <p:cTn id="88" dur="1" fill="hold">
                                          <p:stCondLst>
                                            <p:cond delay="0"/>
                                          </p:stCondLst>
                                        </p:cTn>
                                        <p:tgtEl>
                                          <p:spTgt spid="211992"/>
                                        </p:tgtEl>
                                        <p:attrNameLst>
                                          <p:attrName>style.visibility</p:attrName>
                                        </p:attrNameLst>
                                      </p:cBhvr>
                                      <p:to>
                                        <p:strVal val="visible"/>
                                      </p:to>
                                    </p:set>
                                    <p:anim calcmode="lin" valueType="num">
                                      <p:cBhvr additive="base">
                                        <p:cTn id="89" dur="500" fill="hold"/>
                                        <p:tgtEl>
                                          <p:spTgt spid="211992"/>
                                        </p:tgtEl>
                                        <p:attrNameLst>
                                          <p:attrName>ppt_x</p:attrName>
                                        </p:attrNameLst>
                                      </p:cBhvr>
                                      <p:tavLst>
                                        <p:tav tm="0">
                                          <p:val>
                                            <p:strVal val="#ppt_x"/>
                                          </p:val>
                                        </p:tav>
                                        <p:tav tm="100000">
                                          <p:val>
                                            <p:strVal val="#ppt_x"/>
                                          </p:val>
                                        </p:tav>
                                      </p:tavLst>
                                    </p:anim>
                                    <p:anim calcmode="lin" valueType="num">
                                      <p:cBhvr additive="base">
                                        <p:cTn id="90" dur="500" fill="hold"/>
                                        <p:tgtEl>
                                          <p:spTgt spid="211992"/>
                                        </p:tgtEl>
                                        <p:attrNameLst>
                                          <p:attrName>ppt_y</p:attrName>
                                        </p:attrNameLst>
                                      </p:cBhvr>
                                      <p:tavLst>
                                        <p:tav tm="0">
                                          <p:val>
                                            <p:strVal val="0-#ppt_h/2"/>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 presetClass="entr" presetSubtype="4" fill="hold" grpId="0" nodeType="clickEffect">
                                  <p:stCondLst>
                                    <p:cond delay="0"/>
                                  </p:stCondLst>
                                  <p:childTnLst>
                                    <p:set>
                                      <p:cBhvr>
                                        <p:cTn id="94" dur="1" fill="hold">
                                          <p:stCondLst>
                                            <p:cond delay="0"/>
                                          </p:stCondLst>
                                        </p:cTn>
                                        <p:tgtEl>
                                          <p:spTgt spid="211993"/>
                                        </p:tgtEl>
                                        <p:attrNameLst>
                                          <p:attrName>style.visibility</p:attrName>
                                        </p:attrNameLst>
                                      </p:cBhvr>
                                      <p:to>
                                        <p:strVal val="visible"/>
                                      </p:to>
                                    </p:set>
                                    <p:anim calcmode="lin" valueType="num">
                                      <p:cBhvr additive="base">
                                        <p:cTn id="95" dur="500" fill="hold"/>
                                        <p:tgtEl>
                                          <p:spTgt spid="211993"/>
                                        </p:tgtEl>
                                        <p:attrNameLst>
                                          <p:attrName>ppt_x</p:attrName>
                                        </p:attrNameLst>
                                      </p:cBhvr>
                                      <p:tavLst>
                                        <p:tav tm="0">
                                          <p:val>
                                            <p:strVal val="#ppt_x"/>
                                          </p:val>
                                        </p:tav>
                                        <p:tav tm="100000">
                                          <p:val>
                                            <p:strVal val="#ppt_x"/>
                                          </p:val>
                                        </p:tav>
                                      </p:tavLst>
                                    </p:anim>
                                    <p:anim calcmode="lin" valueType="num">
                                      <p:cBhvr additive="base">
                                        <p:cTn id="96" dur="500" fill="hold"/>
                                        <p:tgtEl>
                                          <p:spTgt spid="211993"/>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211994"/>
                                        </p:tgtEl>
                                        <p:attrNameLst>
                                          <p:attrName>style.visibility</p:attrName>
                                        </p:attrNameLst>
                                      </p:cBhvr>
                                      <p:to>
                                        <p:strVal val="visible"/>
                                      </p:to>
                                    </p:set>
                                    <p:anim calcmode="lin" valueType="num">
                                      <p:cBhvr additive="base">
                                        <p:cTn id="99" dur="500" fill="hold"/>
                                        <p:tgtEl>
                                          <p:spTgt spid="211994"/>
                                        </p:tgtEl>
                                        <p:attrNameLst>
                                          <p:attrName>ppt_x</p:attrName>
                                        </p:attrNameLst>
                                      </p:cBhvr>
                                      <p:tavLst>
                                        <p:tav tm="0">
                                          <p:val>
                                            <p:strVal val="#ppt_x"/>
                                          </p:val>
                                        </p:tav>
                                        <p:tav tm="100000">
                                          <p:val>
                                            <p:strVal val="#ppt_x"/>
                                          </p:val>
                                        </p:tav>
                                      </p:tavLst>
                                    </p:anim>
                                    <p:anim calcmode="lin" valueType="num">
                                      <p:cBhvr additive="base">
                                        <p:cTn id="100" dur="500" fill="hold"/>
                                        <p:tgtEl>
                                          <p:spTgt spid="211994"/>
                                        </p:tgtEl>
                                        <p:attrNameLst>
                                          <p:attrName>ppt_y</p:attrName>
                                        </p:attrNameLst>
                                      </p:cBhvr>
                                      <p:tavLst>
                                        <p:tav tm="0">
                                          <p:val>
                                            <p:strVal val="1+#ppt_h/2"/>
                                          </p:val>
                                        </p:tav>
                                        <p:tav tm="100000">
                                          <p:val>
                                            <p:strVal val="#ppt_y"/>
                                          </p:val>
                                        </p:tav>
                                      </p:tavLst>
                                    </p:anim>
                                  </p:childTnLst>
                                </p:cTn>
                              </p:par>
                            </p:childTnLst>
                          </p:cTn>
                        </p:par>
                        <p:par>
                          <p:cTn id="101" fill="hold">
                            <p:stCondLst>
                              <p:cond delay="500"/>
                            </p:stCondLst>
                            <p:childTnLst>
                              <p:par>
                                <p:cTn id="102" presetID="2" presetClass="entr" presetSubtype="4" fill="hold" nodeType="afterEffect">
                                  <p:stCondLst>
                                    <p:cond delay="0"/>
                                  </p:stCondLst>
                                  <p:childTnLst>
                                    <p:set>
                                      <p:cBhvr>
                                        <p:cTn id="103" dur="1" fill="hold">
                                          <p:stCondLst>
                                            <p:cond delay="0"/>
                                          </p:stCondLst>
                                        </p:cTn>
                                        <p:tgtEl>
                                          <p:spTgt spid="211995"/>
                                        </p:tgtEl>
                                        <p:attrNameLst>
                                          <p:attrName>style.visibility</p:attrName>
                                        </p:attrNameLst>
                                      </p:cBhvr>
                                      <p:to>
                                        <p:strVal val="visible"/>
                                      </p:to>
                                    </p:set>
                                    <p:anim calcmode="lin" valueType="num">
                                      <p:cBhvr additive="base">
                                        <p:cTn id="104" dur="500" fill="hold"/>
                                        <p:tgtEl>
                                          <p:spTgt spid="211995"/>
                                        </p:tgtEl>
                                        <p:attrNameLst>
                                          <p:attrName>ppt_x</p:attrName>
                                        </p:attrNameLst>
                                      </p:cBhvr>
                                      <p:tavLst>
                                        <p:tav tm="0">
                                          <p:val>
                                            <p:strVal val="#ppt_x"/>
                                          </p:val>
                                        </p:tav>
                                        <p:tav tm="100000">
                                          <p:val>
                                            <p:strVal val="#ppt_x"/>
                                          </p:val>
                                        </p:tav>
                                      </p:tavLst>
                                    </p:anim>
                                    <p:anim calcmode="lin" valueType="num">
                                      <p:cBhvr additive="base">
                                        <p:cTn id="105" dur="500" fill="hold"/>
                                        <p:tgtEl>
                                          <p:spTgt spid="211995"/>
                                        </p:tgtEl>
                                        <p:attrNameLst>
                                          <p:attrName>ppt_y</p:attrName>
                                        </p:attrNameLst>
                                      </p:cBhvr>
                                      <p:tavLst>
                                        <p:tav tm="0">
                                          <p:val>
                                            <p:strVal val="1+#ppt_h/2"/>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presetID="2" presetClass="entr" presetSubtype="4" fill="hold" nodeType="clickEffect">
                                  <p:stCondLst>
                                    <p:cond delay="0"/>
                                  </p:stCondLst>
                                  <p:childTnLst>
                                    <p:set>
                                      <p:cBhvr>
                                        <p:cTn id="109" dur="1" fill="hold">
                                          <p:stCondLst>
                                            <p:cond delay="0"/>
                                          </p:stCondLst>
                                        </p:cTn>
                                        <p:tgtEl>
                                          <p:spTgt spid="211996"/>
                                        </p:tgtEl>
                                        <p:attrNameLst>
                                          <p:attrName>style.visibility</p:attrName>
                                        </p:attrNameLst>
                                      </p:cBhvr>
                                      <p:to>
                                        <p:strVal val="visible"/>
                                      </p:to>
                                    </p:set>
                                    <p:anim calcmode="lin" valueType="num">
                                      <p:cBhvr additive="base">
                                        <p:cTn id="110" dur="500" fill="hold"/>
                                        <p:tgtEl>
                                          <p:spTgt spid="211996"/>
                                        </p:tgtEl>
                                        <p:attrNameLst>
                                          <p:attrName>ppt_x</p:attrName>
                                        </p:attrNameLst>
                                      </p:cBhvr>
                                      <p:tavLst>
                                        <p:tav tm="0">
                                          <p:val>
                                            <p:strVal val="#ppt_x"/>
                                          </p:val>
                                        </p:tav>
                                        <p:tav tm="100000">
                                          <p:val>
                                            <p:strVal val="#ppt_x"/>
                                          </p:val>
                                        </p:tav>
                                      </p:tavLst>
                                    </p:anim>
                                    <p:anim calcmode="lin" valueType="num">
                                      <p:cBhvr additive="base">
                                        <p:cTn id="111" dur="500" fill="hold"/>
                                        <p:tgtEl>
                                          <p:spTgt spid="211996"/>
                                        </p:tgtEl>
                                        <p:attrNameLst>
                                          <p:attrName>ppt_y</p:attrName>
                                        </p:attrNameLst>
                                      </p:cBhvr>
                                      <p:tavLst>
                                        <p:tav tm="0">
                                          <p:val>
                                            <p:strVal val="1+#ppt_h/2"/>
                                          </p:val>
                                        </p:tav>
                                        <p:tav tm="100000">
                                          <p:val>
                                            <p:strVal val="#ppt_y"/>
                                          </p:val>
                                        </p:tav>
                                      </p:tavLst>
                                    </p:anim>
                                  </p:childTnLst>
                                </p:cTn>
                              </p:par>
                            </p:childTnLst>
                          </p:cTn>
                        </p:par>
                      </p:childTnLst>
                    </p:cTn>
                  </p:par>
                  <p:par>
                    <p:cTn id="112" fill="hold">
                      <p:stCondLst>
                        <p:cond delay="indefinite"/>
                      </p:stCondLst>
                      <p:childTnLst>
                        <p:par>
                          <p:cTn id="113" fill="hold">
                            <p:stCondLst>
                              <p:cond delay="0"/>
                            </p:stCondLst>
                            <p:childTnLst>
                              <p:par>
                                <p:cTn id="114" presetID="2" presetClass="entr" presetSubtype="4" fill="hold" nodeType="clickEffect">
                                  <p:stCondLst>
                                    <p:cond delay="0"/>
                                  </p:stCondLst>
                                  <p:childTnLst>
                                    <p:set>
                                      <p:cBhvr>
                                        <p:cTn id="115" dur="1" fill="hold">
                                          <p:stCondLst>
                                            <p:cond delay="0"/>
                                          </p:stCondLst>
                                        </p:cTn>
                                        <p:tgtEl>
                                          <p:spTgt spid="211997"/>
                                        </p:tgtEl>
                                        <p:attrNameLst>
                                          <p:attrName>style.visibility</p:attrName>
                                        </p:attrNameLst>
                                      </p:cBhvr>
                                      <p:to>
                                        <p:strVal val="visible"/>
                                      </p:to>
                                    </p:set>
                                    <p:anim calcmode="lin" valueType="num">
                                      <p:cBhvr additive="base">
                                        <p:cTn id="116" dur="500" fill="hold"/>
                                        <p:tgtEl>
                                          <p:spTgt spid="211997"/>
                                        </p:tgtEl>
                                        <p:attrNameLst>
                                          <p:attrName>ppt_x</p:attrName>
                                        </p:attrNameLst>
                                      </p:cBhvr>
                                      <p:tavLst>
                                        <p:tav tm="0">
                                          <p:val>
                                            <p:strVal val="#ppt_x"/>
                                          </p:val>
                                        </p:tav>
                                        <p:tav tm="100000">
                                          <p:val>
                                            <p:strVal val="#ppt_x"/>
                                          </p:val>
                                        </p:tav>
                                      </p:tavLst>
                                    </p:anim>
                                    <p:anim calcmode="lin" valueType="num">
                                      <p:cBhvr additive="base">
                                        <p:cTn id="117" dur="500" fill="hold"/>
                                        <p:tgtEl>
                                          <p:spTgt spid="211997"/>
                                        </p:tgtEl>
                                        <p:attrNameLst>
                                          <p:attrName>ppt_y</p:attrName>
                                        </p:attrNameLst>
                                      </p:cBhvr>
                                      <p:tavLst>
                                        <p:tav tm="0">
                                          <p:val>
                                            <p:strVal val="1+#ppt_h/2"/>
                                          </p:val>
                                        </p:tav>
                                        <p:tav tm="100000">
                                          <p:val>
                                            <p:strVal val="#ppt_y"/>
                                          </p:val>
                                        </p:tav>
                                      </p:tavLst>
                                    </p:anim>
                                  </p:childTnLst>
                                </p:cTn>
                              </p:par>
                            </p:childTnLst>
                          </p:cTn>
                        </p:par>
                      </p:childTnLst>
                    </p:cTn>
                  </p:par>
                  <p:par>
                    <p:cTn id="118" fill="hold">
                      <p:stCondLst>
                        <p:cond delay="indefinite"/>
                      </p:stCondLst>
                      <p:childTnLst>
                        <p:par>
                          <p:cTn id="119" fill="hold">
                            <p:stCondLst>
                              <p:cond delay="0"/>
                            </p:stCondLst>
                            <p:childTnLst>
                              <p:par>
                                <p:cTn id="120" presetID="2" presetClass="entr" presetSubtype="4" fill="hold" nodeType="clickEffect">
                                  <p:stCondLst>
                                    <p:cond delay="0"/>
                                  </p:stCondLst>
                                  <p:childTnLst>
                                    <p:set>
                                      <p:cBhvr>
                                        <p:cTn id="121" dur="1" fill="hold">
                                          <p:stCondLst>
                                            <p:cond delay="0"/>
                                          </p:stCondLst>
                                        </p:cTn>
                                        <p:tgtEl>
                                          <p:spTgt spid="211998"/>
                                        </p:tgtEl>
                                        <p:attrNameLst>
                                          <p:attrName>style.visibility</p:attrName>
                                        </p:attrNameLst>
                                      </p:cBhvr>
                                      <p:to>
                                        <p:strVal val="visible"/>
                                      </p:to>
                                    </p:set>
                                    <p:anim calcmode="lin" valueType="num">
                                      <p:cBhvr additive="base">
                                        <p:cTn id="122" dur="500" fill="hold"/>
                                        <p:tgtEl>
                                          <p:spTgt spid="211998"/>
                                        </p:tgtEl>
                                        <p:attrNameLst>
                                          <p:attrName>ppt_x</p:attrName>
                                        </p:attrNameLst>
                                      </p:cBhvr>
                                      <p:tavLst>
                                        <p:tav tm="0">
                                          <p:val>
                                            <p:strVal val="#ppt_x"/>
                                          </p:val>
                                        </p:tav>
                                        <p:tav tm="100000">
                                          <p:val>
                                            <p:strVal val="#ppt_x"/>
                                          </p:val>
                                        </p:tav>
                                      </p:tavLst>
                                    </p:anim>
                                    <p:anim calcmode="lin" valueType="num">
                                      <p:cBhvr additive="base">
                                        <p:cTn id="123" dur="500" fill="hold"/>
                                        <p:tgtEl>
                                          <p:spTgt spid="211998"/>
                                        </p:tgtEl>
                                        <p:attrNameLst>
                                          <p:attrName>ppt_y</p:attrName>
                                        </p:attrNameLst>
                                      </p:cBhvr>
                                      <p:tavLst>
                                        <p:tav tm="0">
                                          <p:val>
                                            <p:strVal val="1+#ppt_h/2"/>
                                          </p:val>
                                        </p:tav>
                                        <p:tav tm="100000">
                                          <p:val>
                                            <p:strVal val="#ppt_y"/>
                                          </p:val>
                                        </p:tav>
                                      </p:tavLst>
                                    </p:anim>
                                  </p:childTnLst>
                                </p:cTn>
                              </p:par>
                            </p:childTnLst>
                          </p:cTn>
                        </p:par>
                      </p:childTnLst>
                    </p:cTn>
                  </p:par>
                  <p:par>
                    <p:cTn id="124" fill="hold">
                      <p:stCondLst>
                        <p:cond delay="indefinite"/>
                      </p:stCondLst>
                      <p:childTnLst>
                        <p:par>
                          <p:cTn id="125" fill="hold">
                            <p:stCondLst>
                              <p:cond delay="0"/>
                            </p:stCondLst>
                            <p:childTnLst>
                              <p:par>
                                <p:cTn id="126" presetID="2" presetClass="entr" presetSubtype="4" fill="hold" nodeType="clickEffect">
                                  <p:stCondLst>
                                    <p:cond delay="0"/>
                                  </p:stCondLst>
                                  <p:childTnLst>
                                    <p:set>
                                      <p:cBhvr>
                                        <p:cTn id="127" dur="1" fill="hold">
                                          <p:stCondLst>
                                            <p:cond delay="0"/>
                                          </p:stCondLst>
                                        </p:cTn>
                                        <p:tgtEl>
                                          <p:spTgt spid="211999"/>
                                        </p:tgtEl>
                                        <p:attrNameLst>
                                          <p:attrName>style.visibility</p:attrName>
                                        </p:attrNameLst>
                                      </p:cBhvr>
                                      <p:to>
                                        <p:strVal val="visible"/>
                                      </p:to>
                                    </p:set>
                                    <p:anim calcmode="lin" valueType="num">
                                      <p:cBhvr additive="base">
                                        <p:cTn id="128" dur="500" fill="hold"/>
                                        <p:tgtEl>
                                          <p:spTgt spid="211999"/>
                                        </p:tgtEl>
                                        <p:attrNameLst>
                                          <p:attrName>ppt_x</p:attrName>
                                        </p:attrNameLst>
                                      </p:cBhvr>
                                      <p:tavLst>
                                        <p:tav tm="0">
                                          <p:val>
                                            <p:strVal val="#ppt_x"/>
                                          </p:val>
                                        </p:tav>
                                        <p:tav tm="100000">
                                          <p:val>
                                            <p:strVal val="#ppt_x"/>
                                          </p:val>
                                        </p:tav>
                                      </p:tavLst>
                                    </p:anim>
                                    <p:anim calcmode="lin" valueType="num">
                                      <p:cBhvr additive="base">
                                        <p:cTn id="129" dur="500" fill="hold"/>
                                        <p:tgtEl>
                                          <p:spTgt spid="2119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974" grpId="0" animBg="1"/>
      <p:bldP spid="211975" grpId="0" animBg="1"/>
      <p:bldP spid="211978" grpId="0" animBg="1"/>
      <p:bldP spid="211979" grpId="0" animBg="1"/>
      <p:bldP spid="211980" grpId="0" animBg="1"/>
      <p:bldP spid="211981" grpId="0" animBg="1"/>
      <p:bldP spid="211982" grpId="0" animBg="1"/>
      <p:bldP spid="211983" grpId="0" animBg="1"/>
      <p:bldP spid="211985" grpId="0" animBg="1"/>
      <p:bldP spid="211986" grpId="0" animBg="1"/>
      <p:bldP spid="211987" grpId="0" animBg="1"/>
      <p:bldP spid="211988" grpId="0" animBg="1"/>
      <p:bldP spid="211989" grpId="0" animBg="1"/>
      <p:bldP spid="211990" grpId="0" animBg="1"/>
      <p:bldP spid="211991" grpId="0" animBg="1"/>
      <p:bldP spid="211992" grpId="0" animBg="1"/>
      <p:bldP spid="211993" grpId="0" animBg="1"/>
      <p:bldP spid="21199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640" y="1571612"/>
            <a:ext cx="9144000" cy="4214842"/>
          </a:xfrm>
          <a:prstGeom prst="rect">
            <a:avLst/>
          </a:prstGeom>
          <a:solidFill>
            <a:schemeClr val="bg1">
              <a:alpha val="6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994" name="Rectangle 2"/>
          <p:cNvSpPr>
            <a:spLocks noGrp="1" noChangeArrowheads="1"/>
          </p:cNvSpPr>
          <p:nvPr>
            <p:ph type="title"/>
          </p:nvPr>
        </p:nvSpPr>
        <p:spPr/>
        <p:txBody>
          <a:bodyPr/>
          <a:lstStyle/>
          <a:p>
            <a:r>
              <a:rPr lang="en-US" altLang="zh-CN" sz="4700"/>
              <a:t>PAM</a:t>
            </a:r>
            <a:r>
              <a:rPr lang="zh-CN" altLang="en-US" sz="4700"/>
              <a:t>时分复用的带宽计算</a:t>
            </a:r>
          </a:p>
        </p:txBody>
      </p:sp>
      <p:sp>
        <p:nvSpPr>
          <p:cNvPr id="212995" name="Rectangle 3"/>
          <p:cNvSpPr>
            <a:spLocks noGrp="1" noChangeArrowheads="1"/>
          </p:cNvSpPr>
          <p:nvPr>
            <p:ph type="body" idx="1"/>
          </p:nvPr>
        </p:nvSpPr>
        <p:spPr>
          <a:xfrm>
            <a:off x="457200" y="1946283"/>
            <a:ext cx="8229600" cy="4340237"/>
          </a:xfrm>
        </p:spPr>
        <p:txBody>
          <a:bodyPr/>
          <a:lstStyle/>
          <a:p>
            <a:r>
              <a:rPr lang="zh-CN" altLang="en-US" dirty="0"/>
              <a:t>推广到</a:t>
            </a:r>
            <a:r>
              <a:rPr lang="en-US" altLang="zh-CN" u="sng" dirty="0"/>
              <a:t>n</a:t>
            </a:r>
            <a:r>
              <a:rPr lang="zh-CN" altLang="en-US" u="sng" dirty="0"/>
              <a:t>路</a:t>
            </a:r>
            <a:r>
              <a:rPr lang="en-US" altLang="zh-CN" u="sng" dirty="0"/>
              <a:t>PAM</a:t>
            </a:r>
            <a:r>
              <a:rPr lang="zh-CN" altLang="en-US" u="sng" dirty="0"/>
              <a:t>的时分复用</a:t>
            </a:r>
            <a:r>
              <a:rPr lang="zh-CN" altLang="en-US" dirty="0"/>
              <a:t>情况</a:t>
            </a:r>
          </a:p>
        </p:txBody>
      </p:sp>
      <p:graphicFrame>
        <p:nvGraphicFramePr>
          <p:cNvPr id="212996" name="Object 4"/>
          <p:cNvGraphicFramePr>
            <a:graphicFrameLocks noChangeAspect="1"/>
          </p:cNvGraphicFramePr>
          <p:nvPr/>
        </p:nvGraphicFramePr>
        <p:xfrm>
          <a:off x="1344613" y="2732101"/>
          <a:ext cx="5002212" cy="979487"/>
        </p:xfrm>
        <a:graphic>
          <a:graphicData uri="http://schemas.openxmlformats.org/presentationml/2006/ole">
            <mc:AlternateContent xmlns:mc="http://schemas.openxmlformats.org/markup-compatibility/2006">
              <mc:Choice xmlns:v="urn:schemas-microsoft-com:vml" Requires="v">
                <p:oleObj spid="_x0000_s4112" name="公式" r:id="rId3" imgW="2209680" imgH="431640" progId="Equation.3">
                  <p:embed/>
                </p:oleObj>
              </mc:Choice>
              <mc:Fallback>
                <p:oleObj name="公式" r:id="rId3" imgW="2209680" imgH="43164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44613" y="2732101"/>
                        <a:ext cx="5002212" cy="9794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2997" name="Object 5"/>
          <p:cNvGraphicFramePr>
            <a:graphicFrameLocks noChangeAspect="1"/>
          </p:cNvGraphicFramePr>
          <p:nvPr>
            <p:extLst>
              <p:ext uri="{D42A27DB-BD31-4B8C-83A1-F6EECF244321}">
                <p14:modId xmlns:p14="http://schemas.microsoft.com/office/powerpoint/2010/main" val="2192846346"/>
              </p:ext>
            </p:extLst>
          </p:nvPr>
        </p:nvGraphicFramePr>
        <p:xfrm>
          <a:off x="3203848" y="4108461"/>
          <a:ext cx="2330450" cy="892175"/>
        </p:xfrm>
        <a:graphic>
          <a:graphicData uri="http://schemas.openxmlformats.org/presentationml/2006/ole">
            <mc:AlternateContent xmlns:mc="http://schemas.openxmlformats.org/markup-compatibility/2006">
              <mc:Choice xmlns:v="urn:schemas-microsoft-com:vml" Requires="v">
                <p:oleObj spid="_x0000_s4113" name="公式" r:id="rId5" imgW="1028520" imgH="393480" progId="Equation.3">
                  <p:embed/>
                </p:oleObj>
              </mc:Choice>
              <mc:Fallback>
                <p:oleObj name="公式" r:id="rId5" imgW="1028520" imgH="393480" progId="Equation.3">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03848" y="4108461"/>
                        <a:ext cx="2330450" cy="892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9" name="直接连接符 8"/>
          <p:cNvCxnSpPr/>
          <p:nvPr/>
        </p:nvCxnSpPr>
        <p:spPr>
          <a:xfrm>
            <a:off x="3203848" y="5000636"/>
            <a:ext cx="2448272" cy="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2996"/>
                                        </p:tgtEl>
                                        <p:attrNameLst>
                                          <p:attrName>style.visibility</p:attrName>
                                        </p:attrNameLst>
                                      </p:cBhvr>
                                      <p:to>
                                        <p:strVal val="visible"/>
                                      </p:to>
                                    </p:set>
                                    <p:anim calcmode="lin" valueType="num">
                                      <p:cBhvr additive="base">
                                        <p:cTn id="7" dur="500" fill="hold"/>
                                        <p:tgtEl>
                                          <p:spTgt spid="212996"/>
                                        </p:tgtEl>
                                        <p:attrNameLst>
                                          <p:attrName>ppt_x</p:attrName>
                                        </p:attrNameLst>
                                      </p:cBhvr>
                                      <p:tavLst>
                                        <p:tav tm="0">
                                          <p:val>
                                            <p:strVal val="#ppt_x"/>
                                          </p:val>
                                        </p:tav>
                                        <p:tav tm="100000">
                                          <p:val>
                                            <p:strVal val="#ppt_x"/>
                                          </p:val>
                                        </p:tav>
                                      </p:tavLst>
                                    </p:anim>
                                    <p:anim calcmode="lin" valueType="num">
                                      <p:cBhvr additive="base">
                                        <p:cTn id="8" dur="500" fill="hold"/>
                                        <p:tgtEl>
                                          <p:spTgt spid="21299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12997"/>
                                        </p:tgtEl>
                                        <p:attrNameLst>
                                          <p:attrName>style.visibility</p:attrName>
                                        </p:attrNameLst>
                                      </p:cBhvr>
                                      <p:to>
                                        <p:strVal val="visible"/>
                                      </p:to>
                                    </p:set>
                                    <p:anim calcmode="lin" valueType="num">
                                      <p:cBhvr additive="base">
                                        <p:cTn id="13" dur="500" fill="hold"/>
                                        <p:tgtEl>
                                          <p:spTgt spid="212997"/>
                                        </p:tgtEl>
                                        <p:attrNameLst>
                                          <p:attrName>ppt_x</p:attrName>
                                        </p:attrNameLst>
                                      </p:cBhvr>
                                      <p:tavLst>
                                        <p:tav tm="0">
                                          <p:val>
                                            <p:strVal val="#ppt_x"/>
                                          </p:val>
                                        </p:tav>
                                        <p:tav tm="100000">
                                          <p:val>
                                            <p:strVal val="#ppt_x"/>
                                          </p:val>
                                        </p:tav>
                                      </p:tavLst>
                                    </p:anim>
                                    <p:anim calcmode="lin" valueType="num">
                                      <p:cBhvr additive="base">
                                        <p:cTn id="14" dur="500" fill="hold"/>
                                        <p:tgtEl>
                                          <p:spTgt spid="212997"/>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0640" y="1357298"/>
            <a:ext cx="9144000" cy="4929222"/>
          </a:xfrm>
          <a:prstGeom prst="rect">
            <a:avLst/>
          </a:prstGeom>
          <a:solidFill>
            <a:schemeClr val="bg1">
              <a:alpha val="6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042" name="Rectangle 2"/>
          <p:cNvSpPr>
            <a:spLocks noGrp="1" noChangeArrowheads="1"/>
          </p:cNvSpPr>
          <p:nvPr>
            <p:ph type="title"/>
          </p:nvPr>
        </p:nvSpPr>
        <p:spPr>
          <a:xfrm>
            <a:off x="1039815" y="1490670"/>
            <a:ext cx="7889903" cy="1371600"/>
          </a:xfrm>
        </p:spPr>
        <p:txBody>
          <a:bodyPr>
            <a:normAutofit fontScale="90000"/>
          </a:bodyPr>
          <a:lstStyle/>
          <a:p>
            <a:pPr algn="l"/>
            <a:r>
              <a:rPr lang="en-US" altLang="zh-CN" sz="3200" b="1" dirty="0"/>
              <a:t>[</a:t>
            </a:r>
            <a:r>
              <a:rPr lang="zh-CN" altLang="en-US" sz="3200" b="1" dirty="0"/>
              <a:t>例题</a:t>
            </a:r>
            <a:r>
              <a:rPr lang="en-US" altLang="zh-CN" sz="3200" b="1" dirty="0"/>
              <a:t>]</a:t>
            </a:r>
            <a:r>
              <a:rPr lang="zh-CN" altLang="en-US" sz="3200" b="1" dirty="0"/>
              <a:t>设有</a:t>
            </a:r>
            <a:r>
              <a:rPr lang="en-US" altLang="zh-CN" sz="3200" b="1" dirty="0"/>
              <a:t>10</a:t>
            </a:r>
            <a:r>
              <a:rPr lang="zh-CN" altLang="en-US" sz="3200" b="1" dirty="0"/>
              <a:t>路模拟信号</a:t>
            </a:r>
            <a:r>
              <a:rPr lang="en-US" altLang="zh-CN" sz="3200" b="1" dirty="0"/>
              <a:t>,</a:t>
            </a:r>
            <a:r>
              <a:rPr lang="zh-CN" altLang="en-US" sz="3200" b="1" dirty="0"/>
              <a:t>每路最高频率均为</a:t>
            </a:r>
            <a:r>
              <a:rPr lang="en-US" altLang="zh-CN" sz="3200" b="1" dirty="0"/>
              <a:t>20kHz,</a:t>
            </a:r>
            <a:r>
              <a:rPr lang="zh-CN" altLang="en-US" sz="3200" b="1" dirty="0"/>
              <a:t>对每路信号进行</a:t>
            </a:r>
            <a:r>
              <a:rPr lang="en-US" altLang="zh-CN" sz="3200" b="1" dirty="0"/>
              <a:t>PAM</a:t>
            </a:r>
            <a:r>
              <a:rPr lang="zh-CN" altLang="en-US" sz="3200" b="1" dirty="0"/>
              <a:t>采样后再时分复用</a:t>
            </a:r>
            <a:r>
              <a:rPr lang="en-US" altLang="zh-CN" sz="3200" b="1" dirty="0"/>
              <a:t>,</a:t>
            </a:r>
            <a:r>
              <a:rPr lang="zh-CN" altLang="en-US" sz="3200" b="1" dirty="0"/>
              <a:t>求复用</a:t>
            </a:r>
            <a:r>
              <a:rPr lang="zh-CN" altLang="en-US" sz="3200" b="1" dirty="0" smtClean="0"/>
              <a:t>后系</a:t>
            </a:r>
            <a:r>
              <a:rPr lang="zh-CN" altLang="en-US" sz="3200" b="1" smtClean="0"/>
              <a:t>统的传</a:t>
            </a:r>
            <a:r>
              <a:rPr lang="zh-CN" altLang="en-US" sz="3200" b="1" dirty="0" smtClean="0"/>
              <a:t>输带宽</a:t>
            </a:r>
            <a:endParaRPr lang="zh-CN" altLang="en-US" sz="3200" b="1" dirty="0"/>
          </a:p>
        </p:txBody>
      </p:sp>
      <p:sp>
        <p:nvSpPr>
          <p:cNvPr id="215043" name="Rectangle 3"/>
          <p:cNvSpPr>
            <a:spLocks noGrp="1" noChangeArrowheads="1"/>
          </p:cNvSpPr>
          <p:nvPr>
            <p:ph type="body" idx="1"/>
          </p:nvPr>
        </p:nvSpPr>
        <p:spPr>
          <a:xfrm>
            <a:off x="485804" y="3286124"/>
            <a:ext cx="8229600" cy="2947990"/>
          </a:xfrm>
        </p:spPr>
        <p:txBody>
          <a:bodyPr/>
          <a:lstStyle/>
          <a:p>
            <a:r>
              <a:rPr lang="zh-CN" altLang="en-US" dirty="0"/>
              <a:t>解：</a:t>
            </a:r>
          </a:p>
        </p:txBody>
      </p:sp>
      <p:graphicFrame>
        <p:nvGraphicFramePr>
          <p:cNvPr id="215044" name="Object 4"/>
          <p:cNvGraphicFramePr>
            <a:graphicFrameLocks noChangeAspect="1"/>
          </p:cNvGraphicFramePr>
          <p:nvPr/>
        </p:nvGraphicFramePr>
        <p:xfrm>
          <a:off x="2016155" y="3286124"/>
          <a:ext cx="4959350" cy="495300"/>
        </p:xfrm>
        <a:graphic>
          <a:graphicData uri="http://schemas.openxmlformats.org/presentationml/2006/ole">
            <mc:AlternateContent xmlns:mc="http://schemas.openxmlformats.org/markup-compatibility/2006">
              <mc:Choice xmlns:v="urn:schemas-microsoft-com:vml" Requires="v">
                <p:oleObj spid="_x0000_s5147" name="公式" r:id="rId3" imgW="2286000" imgH="228600" progId="Equation.3">
                  <p:embed/>
                </p:oleObj>
              </mc:Choice>
              <mc:Fallback>
                <p:oleObj name="公式" r:id="rId3" imgW="2286000" imgH="22860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16155" y="3286124"/>
                        <a:ext cx="4959350" cy="495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5045" name="Object 5"/>
          <p:cNvGraphicFramePr>
            <a:graphicFrameLocks noChangeAspect="1"/>
          </p:cNvGraphicFramePr>
          <p:nvPr/>
        </p:nvGraphicFramePr>
        <p:xfrm>
          <a:off x="1873280" y="4071942"/>
          <a:ext cx="6056306" cy="495300"/>
        </p:xfrm>
        <a:graphic>
          <a:graphicData uri="http://schemas.openxmlformats.org/presentationml/2006/ole">
            <mc:AlternateContent xmlns:mc="http://schemas.openxmlformats.org/markup-compatibility/2006">
              <mc:Choice xmlns:v="urn:schemas-microsoft-com:vml" Requires="v">
                <p:oleObj spid="_x0000_s5148" name="公式" r:id="rId5" imgW="2590560" imgH="228600" progId="Equation.3">
                  <p:embed/>
                </p:oleObj>
              </mc:Choice>
              <mc:Fallback>
                <p:oleObj name="公式" r:id="rId5" imgW="2590560" imgH="228600" progId="Equation.3">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73280" y="4071942"/>
                        <a:ext cx="6056306" cy="495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5047" name="Object 7"/>
          <p:cNvGraphicFramePr>
            <a:graphicFrameLocks noChangeAspect="1"/>
          </p:cNvGraphicFramePr>
          <p:nvPr>
            <p:extLst>
              <p:ext uri="{D42A27DB-BD31-4B8C-83A1-F6EECF244321}">
                <p14:modId xmlns:p14="http://schemas.microsoft.com/office/powerpoint/2010/main" val="4122423782"/>
              </p:ext>
            </p:extLst>
          </p:nvPr>
        </p:nvGraphicFramePr>
        <p:xfrm>
          <a:off x="2565400" y="5468938"/>
          <a:ext cx="3719513" cy="495300"/>
        </p:xfrm>
        <a:graphic>
          <a:graphicData uri="http://schemas.openxmlformats.org/presentationml/2006/ole">
            <mc:AlternateContent xmlns:mc="http://schemas.openxmlformats.org/markup-compatibility/2006">
              <mc:Choice xmlns:v="urn:schemas-microsoft-com:vml" Requires="v">
                <p:oleObj spid="_x0000_s5149" name="Equation" r:id="rId7" imgW="1714320" imgH="228600" progId="Equation.3">
                  <p:embed/>
                </p:oleObj>
              </mc:Choice>
              <mc:Fallback>
                <p:oleObj name="Equation" r:id="rId7" imgW="1714320" imgH="228600" progId="Equation.3">
                  <p:embed/>
                  <p:pic>
                    <p:nvPicPr>
                      <p:cNvPr id="0" name="Picture 5"/>
                      <p:cNvPicPr>
                        <a:picLocks noChangeAspect="1" noChangeArrowheads="1"/>
                      </p:cNvPicPr>
                      <p:nvPr/>
                    </p:nvPicPr>
                    <p:blipFill>
                      <a:blip r:embed="rId8"/>
                      <a:srcRect/>
                      <a:stretch>
                        <a:fillRect/>
                      </a:stretch>
                    </p:blipFill>
                    <p:spPr bwMode="auto">
                      <a:xfrm>
                        <a:off x="2565400" y="5468938"/>
                        <a:ext cx="3719513" cy="495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Object 5"/>
          <p:cNvGraphicFramePr>
            <a:graphicFrameLocks noChangeAspect="1"/>
          </p:cNvGraphicFramePr>
          <p:nvPr/>
        </p:nvGraphicFramePr>
        <p:xfrm>
          <a:off x="2181225" y="4791088"/>
          <a:ext cx="5551488" cy="495300"/>
        </p:xfrm>
        <a:graphic>
          <a:graphicData uri="http://schemas.openxmlformats.org/presentationml/2006/ole">
            <mc:AlternateContent xmlns:mc="http://schemas.openxmlformats.org/markup-compatibility/2006">
              <mc:Choice xmlns:v="urn:schemas-microsoft-com:vml" Requires="v">
                <p:oleObj spid="_x0000_s5150" name="公式" r:id="rId9" imgW="2374560" imgH="228600" progId="Equation.3">
                  <p:embed/>
                </p:oleObj>
              </mc:Choice>
              <mc:Fallback>
                <p:oleObj name="公式" r:id="rId9" imgW="2374560" imgH="228600" progId="Equation.3">
                  <p:embed/>
                  <p:pic>
                    <p:nvPicPr>
                      <p:cNvPr id="0" name="Object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81225" y="4791088"/>
                        <a:ext cx="5551488" cy="495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5044"/>
                                        </p:tgtEl>
                                        <p:attrNameLst>
                                          <p:attrName>style.visibility</p:attrName>
                                        </p:attrNameLst>
                                      </p:cBhvr>
                                      <p:to>
                                        <p:strVal val="visible"/>
                                      </p:to>
                                    </p:set>
                                    <p:anim calcmode="lin" valueType="num">
                                      <p:cBhvr additive="base">
                                        <p:cTn id="7" dur="500" fill="hold"/>
                                        <p:tgtEl>
                                          <p:spTgt spid="215044"/>
                                        </p:tgtEl>
                                        <p:attrNameLst>
                                          <p:attrName>ppt_x</p:attrName>
                                        </p:attrNameLst>
                                      </p:cBhvr>
                                      <p:tavLst>
                                        <p:tav tm="0">
                                          <p:val>
                                            <p:strVal val="#ppt_x"/>
                                          </p:val>
                                        </p:tav>
                                        <p:tav tm="100000">
                                          <p:val>
                                            <p:strVal val="#ppt_x"/>
                                          </p:val>
                                        </p:tav>
                                      </p:tavLst>
                                    </p:anim>
                                    <p:anim calcmode="lin" valueType="num">
                                      <p:cBhvr additive="base">
                                        <p:cTn id="8" dur="500" fill="hold"/>
                                        <p:tgtEl>
                                          <p:spTgt spid="21504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15045"/>
                                        </p:tgtEl>
                                        <p:attrNameLst>
                                          <p:attrName>style.visibility</p:attrName>
                                        </p:attrNameLst>
                                      </p:cBhvr>
                                      <p:to>
                                        <p:strVal val="visible"/>
                                      </p:to>
                                    </p:set>
                                    <p:anim calcmode="lin" valueType="num">
                                      <p:cBhvr additive="base">
                                        <p:cTn id="13" dur="500" fill="hold"/>
                                        <p:tgtEl>
                                          <p:spTgt spid="215045"/>
                                        </p:tgtEl>
                                        <p:attrNameLst>
                                          <p:attrName>ppt_x</p:attrName>
                                        </p:attrNameLst>
                                      </p:cBhvr>
                                      <p:tavLst>
                                        <p:tav tm="0">
                                          <p:val>
                                            <p:strVal val="#ppt_x"/>
                                          </p:val>
                                        </p:tav>
                                        <p:tav tm="100000">
                                          <p:val>
                                            <p:strVal val="#ppt_x"/>
                                          </p:val>
                                        </p:tav>
                                      </p:tavLst>
                                    </p:anim>
                                    <p:anim calcmode="lin" valueType="num">
                                      <p:cBhvr additive="base">
                                        <p:cTn id="14" dur="500" fill="hold"/>
                                        <p:tgtEl>
                                          <p:spTgt spid="21504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15047"/>
                                        </p:tgtEl>
                                        <p:attrNameLst>
                                          <p:attrName>style.visibility</p:attrName>
                                        </p:attrNameLst>
                                      </p:cBhvr>
                                      <p:to>
                                        <p:strVal val="visible"/>
                                      </p:to>
                                    </p:set>
                                    <p:anim calcmode="lin" valueType="num">
                                      <p:cBhvr additive="base">
                                        <p:cTn id="25" dur="500" fill="hold"/>
                                        <p:tgtEl>
                                          <p:spTgt spid="215047"/>
                                        </p:tgtEl>
                                        <p:attrNameLst>
                                          <p:attrName>ppt_x</p:attrName>
                                        </p:attrNameLst>
                                      </p:cBhvr>
                                      <p:tavLst>
                                        <p:tav tm="0">
                                          <p:val>
                                            <p:strVal val="#ppt_x"/>
                                          </p:val>
                                        </p:tav>
                                        <p:tav tm="100000">
                                          <p:val>
                                            <p:strVal val="#ppt_x"/>
                                          </p:val>
                                        </p:tav>
                                      </p:tavLst>
                                    </p:anim>
                                    <p:anim calcmode="lin" valueType="num">
                                      <p:cBhvr additive="base">
                                        <p:cTn id="26" dur="500" fill="hold"/>
                                        <p:tgtEl>
                                          <p:spTgt spid="2150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40" y="1142984"/>
            <a:ext cx="9144000" cy="5715016"/>
          </a:xfrm>
          <a:prstGeom prst="rect">
            <a:avLst/>
          </a:prstGeom>
          <a:solidFill>
            <a:schemeClr val="bg1">
              <a:alpha val="6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018" name="Rectangle 2"/>
          <p:cNvSpPr>
            <a:spLocks noGrp="1" noChangeArrowheads="1"/>
          </p:cNvSpPr>
          <p:nvPr>
            <p:ph type="title"/>
          </p:nvPr>
        </p:nvSpPr>
        <p:spPr>
          <a:xfrm>
            <a:off x="468313" y="115888"/>
            <a:ext cx="8229600" cy="1241410"/>
          </a:xfrm>
        </p:spPr>
        <p:txBody>
          <a:bodyPr/>
          <a:lstStyle/>
          <a:p>
            <a:r>
              <a:rPr lang="en-US" altLang="zh-CN" sz="4700" dirty="0"/>
              <a:t>PCM</a:t>
            </a:r>
            <a:r>
              <a:rPr lang="zh-CN" altLang="en-US" sz="4700" dirty="0"/>
              <a:t>时分复用的带宽计算</a:t>
            </a:r>
          </a:p>
        </p:txBody>
      </p:sp>
      <p:sp>
        <p:nvSpPr>
          <p:cNvPr id="214019" name="Rectangle 3"/>
          <p:cNvSpPr>
            <a:spLocks noGrp="1" noChangeArrowheads="1"/>
          </p:cNvSpPr>
          <p:nvPr>
            <p:ph type="body" idx="1"/>
          </p:nvPr>
        </p:nvSpPr>
        <p:spPr>
          <a:xfrm>
            <a:off x="231807" y="1142984"/>
            <a:ext cx="8840787" cy="5302272"/>
          </a:xfrm>
        </p:spPr>
        <p:txBody>
          <a:bodyPr>
            <a:normAutofit fontScale="92500" lnSpcReduction="20000"/>
          </a:bodyPr>
          <a:lstStyle/>
          <a:p>
            <a:pPr>
              <a:lnSpc>
                <a:spcPct val="160000"/>
              </a:lnSpc>
            </a:pPr>
            <a:r>
              <a:rPr lang="zh-CN" altLang="en-US" b="1" dirty="0"/>
              <a:t>设</a:t>
            </a:r>
            <a:r>
              <a:rPr lang="en-US" altLang="zh-CN" b="1" dirty="0"/>
              <a:t>PCM</a:t>
            </a:r>
            <a:r>
              <a:rPr lang="zh-CN" altLang="en-US" b="1" dirty="0"/>
              <a:t>的量化级</a:t>
            </a:r>
            <a:r>
              <a:rPr lang="zh-CN" altLang="en-US" b="1" dirty="0" smtClean="0"/>
              <a:t>为</a:t>
            </a:r>
            <a:r>
              <a:rPr lang="en-US" altLang="zh-CN" b="1" dirty="0" smtClean="0"/>
              <a:t>N</a:t>
            </a:r>
            <a:r>
              <a:rPr lang="zh-CN" altLang="en-US" b="1" dirty="0" smtClean="0"/>
              <a:t>，</a:t>
            </a:r>
            <a:r>
              <a:rPr lang="zh-CN" altLang="en-US" b="1" dirty="0"/>
              <a:t>则每一个</a:t>
            </a:r>
            <a:r>
              <a:rPr lang="en-US" altLang="zh-CN" b="1" dirty="0"/>
              <a:t>PAM</a:t>
            </a:r>
            <a:r>
              <a:rPr lang="zh-CN" altLang="en-US" b="1" dirty="0"/>
              <a:t>采样进行</a:t>
            </a:r>
            <a:r>
              <a:rPr lang="en-US" altLang="zh-CN" b="1" dirty="0"/>
              <a:t>PCM</a:t>
            </a:r>
            <a:r>
              <a:rPr lang="zh-CN" altLang="en-US" b="1" dirty="0"/>
              <a:t>编码后变成</a:t>
            </a:r>
            <a:r>
              <a:rPr lang="en-US" altLang="zh-CN" b="1" dirty="0" smtClean="0"/>
              <a:t>log</a:t>
            </a:r>
            <a:r>
              <a:rPr lang="en-US" altLang="zh-CN" b="1" baseline="-25000" dirty="0" smtClean="0"/>
              <a:t>2</a:t>
            </a:r>
            <a:r>
              <a:rPr lang="en-US" altLang="zh-CN" b="1" dirty="0" smtClean="0"/>
              <a:t>N(bit)</a:t>
            </a:r>
          </a:p>
          <a:p>
            <a:pPr>
              <a:lnSpc>
                <a:spcPct val="160000"/>
              </a:lnSpc>
            </a:pPr>
            <a:r>
              <a:rPr lang="zh-CN" altLang="en-US" b="1" dirty="0" smtClean="0"/>
              <a:t>数码率为</a:t>
            </a:r>
            <a:endParaRPr lang="en-US" altLang="zh-CN" b="1" dirty="0"/>
          </a:p>
          <a:p>
            <a:pPr>
              <a:lnSpc>
                <a:spcPct val="160000"/>
              </a:lnSpc>
            </a:pPr>
            <a:r>
              <a:rPr lang="en-US" altLang="zh-CN" b="1" u="sng" dirty="0" smtClean="0"/>
              <a:t>n</a:t>
            </a:r>
            <a:r>
              <a:rPr lang="zh-CN" altLang="en-US" b="1" u="sng" dirty="0" smtClean="0"/>
              <a:t>路</a:t>
            </a:r>
            <a:r>
              <a:rPr lang="en-US" altLang="zh-CN" b="1" u="sng" dirty="0"/>
              <a:t>PCM</a:t>
            </a:r>
            <a:r>
              <a:rPr lang="zh-CN" altLang="en-US" b="1" u="sng" dirty="0"/>
              <a:t>复用后总码率</a:t>
            </a:r>
            <a:r>
              <a:rPr lang="en-US" altLang="zh-CN" b="1" u="sng" dirty="0" err="1"/>
              <a:t>R</a:t>
            </a:r>
            <a:r>
              <a:rPr lang="en-US" altLang="zh-CN" b="1" u="sng" baseline="-25000" dirty="0" err="1"/>
              <a:t>b</a:t>
            </a:r>
            <a:r>
              <a:rPr lang="zh-CN" altLang="en-US" b="1" u="sng" baseline="-25000" dirty="0"/>
              <a:t>总</a:t>
            </a:r>
            <a:r>
              <a:rPr lang="zh-CN" altLang="en-US" b="1" u="sng" dirty="0"/>
              <a:t>为各路码率之</a:t>
            </a:r>
            <a:r>
              <a:rPr lang="zh-CN" altLang="en-US" b="1" u="sng" dirty="0" smtClean="0"/>
              <a:t>和</a:t>
            </a:r>
            <a:endParaRPr lang="en-US" altLang="zh-CN" b="1" u="sng" dirty="0" smtClean="0"/>
          </a:p>
          <a:p>
            <a:pPr>
              <a:lnSpc>
                <a:spcPct val="160000"/>
              </a:lnSpc>
              <a:buNone/>
            </a:pPr>
            <a:r>
              <a:rPr lang="en-US" altLang="zh-CN" b="1" dirty="0" smtClean="0"/>
              <a:t>     </a:t>
            </a:r>
            <a:r>
              <a:rPr lang="zh-CN" altLang="en-US" b="1" dirty="0" smtClean="0"/>
              <a:t>即</a:t>
            </a:r>
            <a:endParaRPr lang="zh-CN" altLang="en-US" b="1" dirty="0"/>
          </a:p>
          <a:p>
            <a:pPr>
              <a:lnSpc>
                <a:spcPct val="160000"/>
              </a:lnSpc>
            </a:pPr>
            <a:r>
              <a:rPr lang="zh-CN" altLang="en-US" b="1" dirty="0" smtClean="0"/>
              <a:t>对应</a:t>
            </a:r>
            <a:r>
              <a:rPr lang="zh-CN" altLang="en-US" b="1" dirty="0"/>
              <a:t>最小理论带宽为</a:t>
            </a:r>
            <a:r>
              <a:rPr lang="en-US" altLang="zh-CN" b="1" dirty="0" err="1"/>
              <a:t>R</a:t>
            </a:r>
            <a:r>
              <a:rPr lang="en-US" altLang="zh-CN" b="1" baseline="-25000" dirty="0" err="1"/>
              <a:t>b</a:t>
            </a:r>
            <a:r>
              <a:rPr lang="zh-CN" altLang="en-US" b="1" baseline="-25000" dirty="0"/>
              <a:t>总</a:t>
            </a:r>
            <a:r>
              <a:rPr lang="en-US" altLang="zh-CN" b="1" dirty="0"/>
              <a:t>/</a:t>
            </a:r>
            <a:r>
              <a:rPr lang="en-US" altLang="zh-CN" b="1" dirty="0" smtClean="0"/>
              <a:t>2</a:t>
            </a:r>
          </a:p>
          <a:p>
            <a:pPr>
              <a:lnSpc>
                <a:spcPct val="160000"/>
              </a:lnSpc>
            </a:pPr>
            <a:r>
              <a:rPr lang="zh-CN" altLang="en-US" b="1" u="sng" dirty="0" smtClean="0"/>
              <a:t>所以</a:t>
            </a:r>
            <a:r>
              <a:rPr lang="en-US" altLang="zh-CN" b="1" u="sng" dirty="0" smtClean="0"/>
              <a:t>n</a:t>
            </a:r>
            <a:r>
              <a:rPr lang="zh-CN" altLang="en-US" b="1" u="sng" dirty="0" smtClean="0"/>
              <a:t>路信号复用后最小的传输带宽</a:t>
            </a:r>
            <a:endParaRPr lang="en-US" altLang="zh-CN" b="1" u="sng" dirty="0"/>
          </a:p>
        </p:txBody>
      </p:sp>
      <p:graphicFrame>
        <p:nvGraphicFramePr>
          <p:cNvPr id="7" name="对象 6"/>
          <p:cNvGraphicFramePr>
            <a:graphicFrameLocks noChangeAspect="1"/>
          </p:cNvGraphicFramePr>
          <p:nvPr/>
        </p:nvGraphicFramePr>
        <p:xfrm>
          <a:off x="2608263" y="2500306"/>
          <a:ext cx="2892431" cy="642942"/>
        </p:xfrm>
        <a:graphic>
          <a:graphicData uri="http://schemas.openxmlformats.org/presentationml/2006/ole">
            <mc:AlternateContent xmlns:mc="http://schemas.openxmlformats.org/markup-compatibility/2006">
              <mc:Choice xmlns:v="urn:schemas-microsoft-com:vml" Requires="v">
                <p:oleObj spid="_x0000_s10260" name="公式" r:id="rId3" imgW="914400" imgH="228600" progId="Equation.3">
                  <p:embed/>
                </p:oleObj>
              </mc:Choice>
              <mc:Fallback>
                <p:oleObj name="公式" r:id="rId3" imgW="914400" imgH="228600"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08263" y="2500306"/>
                        <a:ext cx="2892431" cy="64294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nvGraphicFramePr>
        <p:xfrm>
          <a:off x="2143108" y="3948705"/>
          <a:ext cx="3613155" cy="623303"/>
        </p:xfrm>
        <a:graphic>
          <a:graphicData uri="http://schemas.openxmlformats.org/presentationml/2006/ole">
            <mc:AlternateContent xmlns:mc="http://schemas.openxmlformats.org/markup-compatibility/2006">
              <mc:Choice xmlns:v="urn:schemas-microsoft-com:vml" Requires="v">
                <p:oleObj spid="_x0000_s10261" name="公式" r:id="rId5" imgW="1054080" imgH="228600" progId="Equation.3">
                  <p:embed/>
                </p:oleObj>
              </mc:Choice>
              <mc:Fallback>
                <p:oleObj name="公式" r:id="rId5" imgW="1054080" imgH="228600" progId="Equation.3">
                  <p:embed/>
                  <p:pic>
                    <p:nvPicPr>
                      <p:cNvPr id="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43108" y="3948705"/>
                        <a:ext cx="3613155" cy="62330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TextBox 5"/>
          <p:cNvSpPr txBox="1"/>
          <p:nvPr/>
        </p:nvSpPr>
        <p:spPr>
          <a:xfrm>
            <a:off x="332552" y="3143248"/>
            <a:ext cx="8501122" cy="2985433"/>
          </a:xfrm>
          <a:prstGeom prst="rect">
            <a:avLst/>
          </a:prstGeom>
          <a:solidFill>
            <a:schemeClr val="bg1"/>
          </a:solidFill>
        </p:spPr>
        <p:txBody>
          <a:bodyPr wrap="square" rtlCol="0">
            <a:spAutoFit/>
          </a:bodyPr>
          <a:lstStyle/>
          <a:p>
            <a:pPr>
              <a:buNone/>
            </a:pPr>
            <a:r>
              <a:rPr lang="zh-CN" altLang="en-US" sz="3200" b="1" dirty="0" smtClean="0"/>
              <a:t>例如</a:t>
            </a:r>
            <a:r>
              <a:rPr lang="en-US" altLang="zh-CN" sz="3200" b="1" dirty="0" smtClean="0"/>
              <a:t>A</a:t>
            </a:r>
            <a:r>
              <a:rPr lang="zh-CN" altLang="en-US" sz="3200" b="1" dirty="0" smtClean="0"/>
              <a:t>律</a:t>
            </a:r>
            <a:r>
              <a:rPr lang="en-US" altLang="zh-CN" sz="3200" b="1" dirty="0" smtClean="0"/>
              <a:t>13</a:t>
            </a:r>
            <a:r>
              <a:rPr lang="zh-CN" altLang="en-US" sz="3200" b="1" dirty="0" smtClean="0"/>
              <a:t>折线编码，共有</a:t>
            </a:r>
          </a:p>
          <a:p>
            <a:pPr lvl="1">
              <a:buNone/>
            </a:pPr>
            <a:r>
              <a:rPr lang="en-US" altLang="zh-CN" sz="3200" b="1" dirty="0" smtClean="0"/>
              <a:t>2(</a:t>
            </a:r>
            <a:r>
              <a:rPr lang="zh-CN" altLang="en-US" sz="3200" b="1" dirty="0" smtClean="0"/>
              <a:t>正、负两个半轴</a:t>
            </a:r>
            <a:r>
              <a:rPr lang="en-US" altLang="zh-CN" sz="3200" b="1" dirty="0" smtClean="0"/>
              <a:t>) ×8(</a:t>
            </a:r>
            <a:r>
              <a:rPr lang="zh-CN" altLang="en-US" sz="3200" b="1" dirty="0" smtClean="0"/>
              <a:t>段</a:t>
            </a:r>
            <a:r>
              <a:rPr lang="en-US" altLang="zh-CN" sz="3200" b="1" dirty="0" smtClean="0"/>
              <a:t>)×16(</a:t>
            </a:r>
            <a:r>
              <a:rPr lang="zh-CN" altLang="en-US" sz="3200" b="1" dirty="0" smtClean="0"/>
              <a:t>小份</a:t>
            </a:r>
            <a:r>
              <a:rPr lang="en-US" altLang="zh-CN" sz="3200" b="1" dirty="0" smtClean="0"/>
              <a:t>)=256</a:t>
            </a:r>
            <a:r>
              <a:rPr lang="zh-CN" altLang="en-US" sz="3200" b="1" dirty="0" smtClean="0"/>
              <a:t>个量化级，即</a:t>
            </a:r>
            <a:r>
              <a:rPr lang="en-US" altLang="zh-CN" sz="3200" b="1" dirty="0" smtClean="0"/>
              <a:t>N=256</a:t>
            </a:r>
          </a:p>
          <a:p>
            <a:pPr lvl="1">
              <a:buNone/>
            </a:pPr>
            <a:r>
              <a:rPr lang="zh-CN" altLang="en-US" sz="3200" b="1" dirty="0" smtClean="0"/>
              <a:t>所以其每个采样编码为</a:t>
            </a:r>
            <a:r>
              <a:rPr lang="en-US" altLang="zh-CN" sz="3200" b="1" dirty="0" smtClean="0"/>
              <a:t>log</a:t>
            </a:r>
            <a:r>
              <a:rPr lang="en-US" altLang="zh-CN" sz="3200" b="1" baseline="-25000" dirty="0" smtClean="0"/>
              <a:t>2</a:t>
            </a:r>
            <a:r>
              <a:rPr lang="en-US" altLang="zh-CN" sz="3200" b="1" dirty="0" smtClean="0"/>
              <a:t>256=8(bit)</a:t>
            </a:r>
          </a:p>
          <a:p>
            <a:pPr lvl="1">
              <a:buNone/>
            </a:pPr>
            <a:r>
              <a:rPr lang="zh-CN" altLang="en-US" sz="3200" b="1" dirty="0" smtClean="0"/>
              <a:t>每一路的码率为</a:t>
            </a:r>
            <a:r>
              <a:rPr lang="en-US" altLang="zh-CN" sz="3200" b="1" dirty="0" smtClean="0"/>
              <a:t>f</a:t>
            </a:r>
            <a:r>
              <a:rPr lang="en-US" altLang="zh-CN" sz="3200" b="1" baseline="-25000" dirty="0" smtClean="0"/>
              <a:t>s</a:t>
            </a:r>
            <a:r>
              <a:rPr lang="en-US" altLang="zh-CN" sz="3200" b="1" dirty="0" smtClean="0"/>
              <a:t>×log</a:t>
            </a:r>
            <a:r>
              <a:rPr lang="en-US" altLang="zh-CN" sz="3200" b="1" baseline="-25000" dirty="0" smtClean="0"/>
              <a:t>2</a:t>
            </a:r>
            <a:r>
              <a:rPr lang="en-US" altLang="zh-CN" sz="3200" b="1" dirty="0" smtClean="0"/>
              <a:t>N=</a:t>
            </a:r>
            <a:r>
              <a:rPr lang="en-US" altLang="zh-CN" sz="3200" b="1" dirty="0" err="1" smtClean="0"/>
              <a:t>f</a:t>
            </a:r>
            <a:r>
              <a:rPr lang="en-US" altLang="zh-CN" sz="3200" b="1" baseline="-25000" dirty="0" err="1" smtClean="0"/>
              <a:t>s</a:t>
            </a:r>
            <a:r>
              <a:rPr lang="en-US" altLang="zh-CN" sz="3200" b="1" baseline="-25000" dirty="0" smtClean="0"/>
              <a:t> </a:t>
            </a:r>
            <a:r>
              <a:rPr lang="en-US" altLang="zh-CN" sz="3200" b="1" dirty="0" smtClean="0"/>
              <a:t>× 8(bit/s)</a:t>
            </a:r>
          </a:p>
          <a:p>
            <a:endParaRPr lang="zh-CN" altLang="en-US" sz="2800" dirty="0"/>
          </a:p>
        </p:txBody>
      </p:sp>
      <p:graphicFrame>
        <p:nvGraphicFramePr>
          <p:cNvPr id="5" name="对象 4"/>
          <p:cNvGraphicFramePr>
            <a:graphicFrameLocks noChangeAspect="1"/>
          </p:cNvGraphicFramePr>
          <p:nvPr>
            <p:extLst>
              <p:ext uri="{D42A27DB-BD31-4B8C-83A1-F6EECF244321}">
                <p14:modId xmlns:p14="http://schemas.microsoft.com/office/powerpoint/2010/main" val="1280549192"/>
              </p:ext>
            </p:extLst>
          </p:nvPr>
        </p:nvGraphicFramePr>
        <p:xfrm>
          <a:off x="2847975" y="6002338"/>
          <a:ext cx="2968625" cy="685800"/>
        </p:xfrm>
        <a:graphic>
          <a:graphicData uri="http://schemas.openxmlformats.org/presentationml/2006/ole">
            <mc:AlternateContent xmlns:mc="http://schemas.openxmlformats.org/markup-compatibility/2006">
              <mc:Choice xmlns:v="urn:schemas-microsoft-com:vml" Requires="v">
                <p:oleObj spid="_x0000_s10262" name="Equation" r:id="rId7" imgW="1079280" imgH="228600" progId="Equation.3">
                  <p:embed/>
                </p:oleObj>
              </mc:Choice>
              <mc:Fallback>
                <p:oleObj name="Equation" r:id="rId7" imgW="1079280" imgH="228600" progId="Equation.3">
                  <p:embed/>
                  <p:pic>
                    <p:nvPicPr>
                      <p:cNvPr id="0" name="Picture 2"/>
                      <p:cNvPicPr>
                        <a:picLocks noChangeAspect="1" noChangeArrowheads="1"/>
                      </p:cNvPicPr>
                      <p:nvPr/>
                    </p:nvPicPr>
                    <p:blipFill>
                      <a:blip r:embed="rId8"/>
                      <a:srcRect/>
                      <a:stretch>
                        <a:fillRect/>
                      </a:stretch>
                    </p:blipFill>
                    <p:spPr bwMode="auto">
                      <a:xfrm>
                        <a:off x="2847975" y="6002338"/>
                        <a:ext cx="2968625" cy="685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4019">
                                            <p:txEl>
                                              <p:pRg st="0" end="0"/>
                                            </p:txEl>
                                          </p:spTgt>
                                        </p:tgtEl>
                                        <p:attrNameLst>
                                          <p:attrName>style.visibility</p:attrName>
                                        </p:attrNameLst>
                                      </p:cBhvr>
                                      <p:to>
                                        <p:strVal val="visible"/>
                                      </p:to>
                                    </p:set>
                                    <p:anim calcmode="lin" valueType="num">
                                      <p:cBhvr additive="base">
                                        <p:cTn id="7" dur="500" fill="hold"/>
                                        <p:tgtEl>
                                          <p:spTgt spid="21401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40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4019">
                                            <p:txEl>
                                              <p:pRg st="1" end="1"/>
                                            </p:txEl>
                                          </p:spTgt>
                                        </p:tgtEl>
                                        <p:attrNameLst>
                                          <p:attrName>style.visibility</p:attrName>
                                        </p:attrNameLst>
                                      </p:cBhvr>
                                      <p:to>
                                        <p:strVal val="visible"/>
                                      </p:to>
                                    </p:set>
                                    <p:anim calcmode="lin" valueType="num">
                                      <p:cBhvr additive="base">
                                        <p:cTn id="13" dur="500" fill="hold"/>
                                        <p:tgtEl>
                                          <p:spTgt spid="21401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14019">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xit" presetSubtype="4" fill="hold" grpId="1" nodeType="clickEffect">
                                  <p:stCondLst>
                                    <p:cond delay="0"/>
                                  </p:stCondLst>
                                  <p:childTnLst>
                                    <p:anim calcmode="lin" valueType="num">
                                      <p:cBhvr additive="base">
                                        <p:cTn id="28" dur="500"/>
                                        <p:tgtEl>
                                          <p:spTgt spid="6"/>
                                        </p:tgtEl>
                                        <p:attrNameLst>
                                          <p:attrName>ppt_x</p:attrName>
                                        </p:attrNameLst>
                                      </p:cBhvr>
                                      <p:tavLst>
                                        <p:tav tm="0">
                                          <p:val>
                                            <p:strVal val="ppt_x"/>
                                          </p:val>
                                        </p:tav>
                                        <p:tav tm="100000">
                                          <p:val>
                                            <p:strVal val="ppt_x"/>
                                          </p:val>
                                        </p:tav>
                                      </p:tavLst>
                                    </p:anim>
                                    <p:anim calcmode="lin" valueType="num">
                                      <p:cBhvr additive="base">
                                        <p:cTn id="29" dur="500"/>
                                        <p:tgtEl>
                                          <p:spTgt spid="6"/>
                                        </p:tgtEl>
                                        <p:attrNameLst>
                                          <p:attrName>ppt_y</p:attrName>
                                        </p:attrNameLst>
                                      </p:cBhvr>
                                      <p:tavLst>
                                        <p:tav tm="0">
                                          <p:val>
                                            <p:strVal val="ppt_y"/>
                                          </p:val>
                                        </p:tav>
                                        <p:tav tm="100000">
                                          <p:val>
                                            <p:strVal val="1+ppt_h/2"/>
                                          </p:val>
                                        </p:tav>
                                      </p:tavLst>
                                    </p:anim>
                                    <p:set>
                                      <p:cBhvr>
                                        <p:cTn id="30" dur="1" fill="hold">
                                          <p:stCondLst>
                                            <p:cond delay="499"/>
                                          </p:stCondLst>
                                        </p:cTn>
                                        <p:tgtEl>
                                          <p:spTgt spid="6"/>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14019">
                                            <p:txEl>
                                              <p:pRg st="2" end="2"/>
                                            </p:txEl>
                                          </p:spTgt>
                                        </p:tgtEl>
                                        <p:attrNameLst>
                                          <p:attrName>style.visibility</p:attrName>
                                        </p:attrNameLst>
                                      </p:cBhvr>
                                      <p:to>
                                        <p:strVal val="visible"/>
                                      </p:to>
                                    </p:set>
                                    <p:anim calcmode="lin" valueType="num">
                                      <p:cBhvr additive="base">
                                        <p:cTn id="35" dur="500" fill="hold"/>
                                        <p:tgtEl>
                                          <p:spTgt spid="214019">
                                            <p:txEl>
                                              <p:pRg st="2" end="2"/>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1401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214019">
                                            <p:txEl>
                                              <p:pRg st="3" end="3"/>
                                            </p:txEl>
                                          </p:spTgt>
                                        </p:tgtEl>
                                        <p:attrNameLst>
                                          <p:attrName>style.visibility</p:attrName>
                                        </p:attrNameLst>
                                      </p:cBhvr>
                                      <p:to>
                                        <p:strVal val="visible"/>
                                      </p:to>
                                    </p:set>
                                    <p:anim calcmode="lin" valueType="num">
                                      <p:cBhvr additive="base">
                                        <p:cTn id="41" dur="500" fill="hold"/>
                                        <p:tgtEl>
                                          <p:spTgt spid="214019">
                                            <p:txEl>
                                              <p:pRg st="3" end="3"/>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214019">
                                            <p:txEl>
                                              <p:pRg st="3" end="3"/>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fill="hold"/>
                                        <p:tgtEl>
                                          <p:spTgt spid="8"/>
                                        </p:tgtEl>
                                        <p:attrNameLst>
                                          <p:attrName>ppt_x</p:attrName>
                                        </p:attrNameLst>
                                      </p:cBhvr>
                                      <p:tavLst>
                                        <p:tav tm="0">
                                          <p:val>
                                            <p:strVal val="#ppt_x"/>
                                          </p:val>
                                        </p:tav>
                                        <p:tav tm="100000">
                                          <p:val>
                                            <p:strVal val="#ppt_x"/>
                                          </p:val>
                                        </p:tav>
                                      </p:tavLst>
                                    </p:anim>
                                    <p:anim calcmode="lin" valueType="num">
                                      <p:cBhvr additive="base">
                                        <p:cTn id="4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214019">
                                            <p:txEl>
                                              <p:pRg st="4" end="4"/>
                                            </p:txEl>
                                          </p:spTgt>
                                        </p:tgtEl>
                                        <p:attrNameLst>
                                          <p:attrName>style.visibility</p:attrName>
                                        </p:attrNameLst>
                                      </p:cBhvr>
                                      <p:to>
                                        <p:strVal val="visible"/>
                                      </p:to>
                                    </p:set>
                                    <p:anim calcmode="lin" valueType="num">
                                      <p:cBhvr additive="base">
                                        <p:cTn id="51" dur="500" fill="hold"/>
                                        <p:tgtEl>
                                          <p:spTgt spid="214019">
                                            <p:txEl>
                                              <p:pRg st="4" end="4"/>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21401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214019">
                                            <p:txEl>
                                              <p:pRg st="5" end="5"/>
                                            </p:txEl>
                                          </p:spTgt>
                                        </p:tgtEl>
                                        <p:attrNameLst>
                                          <p:attrName>style.visibility</p:attrName>
                                        </p:attrNameLst>
                                      </p:cBhvr>
                                      <p:to>
                                        <p:strVal val="visible"/>
                                      </p:to>
                                    </p:set>
                                    <p:anim calcmode="lin" valueType="num">
                                      <p:cBhvr additive="base">
                                        <p:cTn id="57" dur="500" fill="hold"/>
                                        <p:tgtEl>
                                          <p:spTgt spid="214019">
                                            <p:txEl>
                                              <p:pRg st="5" end="5"/>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214019">
                                            <p:txEl>
                                              <p:pRg st="5" end="5"/>
                                            </p:txEl>
                                          </p:spTgt>
                                        </p:tgtEl>
                                        <p:attrNameLst>
                                          <p:attrName>ppt_y</p:attrName>
                                        </p:attrNameLst>
                                      </p:cBhvr>
                                      <p:tavLst>
                                        <p:tav tm="0">
                                          <p:val>
                                            <p:strVal val="1+#ppt_h/2"/>
                                          </p:val>
                                        </p:tav>
                                        <p:tav tm="100000">
                                          <p:val>
                                            <p:strVal val="#ppt_y"/>
                                          </p:val>
                                        </p:tav>
                                      </p:tavLst>
                                    </p:anim>
                                  </p:childTnLst>
                                </p:cTn>
                              </p:par>
                            </p:childTnLst>
                          </p:cTn>
                        </p:par>
                        <p:par>
                          <p:cTn id="59" fill="hold">
                            <p:stCondLst>
                              <p:cond delay="500"/>
                            </p:stCondLst>
                            <p:childTnLst>
                              <p:par>
                                <p:cTn id="60" presetID="2" presetClass="entr" presetSubtype="4" fill="hold" nodeType="afterEffect">
                                  <p:stCondLst>
                                    <p:cond delay="0"/>
                                  </p:stCondLst>
                                  <p:childTnLst>
                                    <p:set>
                                      <p:cBhvr>
                                        <p:cTn id="61" dur="1" fill="hold">
                                          <p:stCondLst>
                                            <p:cond delay="0"/>
                                          </p:stCondLst>
                                        </p:cTn>
                                        <p:tgtEl>
                                          <p:spTgt spid="5"/>
                                        </p:tgtEl>
                                        <p:attrNameLst>
                                          <p:attrName>style.visibility</p:attrName>
                                        </p:attrNameLst>
                                      </p:cBhvr>
                                      <p:to>
                                        <p:strVal val="visible"/>
                                      </p:to>
                                    </p:set>
                                    <p:anim calcmode="lin" valueType="num">
                                      <p:cBhvr additive="base">
                                        <p:cTn id="62" dur="500" fill="hold"/>
                                        <p:tgtEl>
                                          <p:spTgt spid="5"/>
                                        </p:tgtEl>
                                        <p:attrNameLst>
                                          <p:attrName>ppt_x</p:attrName>
                                        </p:attrNameLst>
                                      </p:cBhvr>
                                      <p:tavLst>
                                        <p:tav tm="0">
                                          <p:val>
                                            <p:strVal val="#ppt_x"/>
                                          </p:val>
                                        </p:tav>
                                        <p:tav tm="100000">
                                          <p:val>
                                            <p:strVal val="#ppt_x"/>
                                          </p:val>
                                        </p:tav>
                                      </p:tavLst>
                                    </p:anim>
                                    <p:anim calcmode="lin" valueType="num">
                                      <p:cBhvr additive="base">
                                        <p:cTn id="6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019" grpId="0" uiExpand="1" build="p"/>
      <p:bldP spid="6" grpId="0" animBg="1"/>
      <p:bldP spid="6"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40640" y="642918"/>
            <a:ext cx="9144000" cy="5643602"/>
          </a:xfrm>
          <a:prstGeom prst="rect">
            <a:avLst/>
          </a:prstGeom>
          <a:solidFill>
            <a:schemeClr val="bg1">
              <a:alpha val="6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066" name="Rectangle 2"/>
          <p:cNvSpPr>
            <a:spLocks noGrp="1" noChangeArrowheads="1"/>
          </p:cNvSpPr>
          <p:nvPr>
            <p:ph type="title"/>
          </p:nvPr>
        </p:nvSpPr>
        <p:spPr>
          <a:xfrm>
            <a:off x="628680" y="703266"/>
            <a:ext cx="8229600" cy="1439850"/>
          </a:xfrm>
        </p:spPr>
        <p:txBody>
          <a:bodyPr>
            <a:normAutofit/>
          </a:bodyPr>
          <a:lstStyle/>
          <a:p>
            <a:pPr algn="l"/>
            <a:r>
              <a:rPr lang="en-US" altLang="zh-CN" sz="2800" b="1" dirty="0"/>
              <a:t>[</a:t>
            </a:r>
            <a:r>
              <a:rPr lang="zh-CN" altLang="en-US" sz="2800" b="1" dirty="0"/>
              <a:t>例题</a:t>
            </a:r>
            <a:r>
              <a:rPr lang="en-US" altLang="zh-CN" sz="2800" b="1" dirty="0"/>
              <a:t>]</a:t>
            </a:r>
            <a:r>
              <a:rPr lang="zh-CN" altLang="en-US" sz="2800" b="1" dirty="0"/>
              <a:t>设有</a:t>
            </a:r>
            <a:r>
              <a:rPr lang="en-US" altLang="zh-CN" sz="2800" b="1" dirty="0"/>
              <a:t>3</a:t>
            </a:r>
            <a:r>
              <a:rPr lang="zh-CN" altLang="en-US" sz="2800" b="1" dirty="0"/>
              <a:t>路模拟信号，最高频率分别为</a:t>
            </a:r>
            <a:r>
              <a:rPr lang="en-US" altLang="zh-CN" sz="2800" b="1" dirty="0"/>
              <a:t>1kHz,2kHz,3kHz</a:t>
            </a:r>
            <a:r>
              <a:rPr lang="zh-CN" altLang="en-US" sz="2800" b="1" dirty="0"/>
              <a:t>，每路都进行</a:t>
            </a:r>
            <a:r>
              <a:rPr lang="en-US" altLang="zh-CN" sz="2800" b="1" dirty="0"/>
              <a:t>64</a:t>
            </a:r>
            <a:r>
              <a:rPr lang="zh-CN" altLang="en-US" sz="2800" b="1" dirty="0"/>
              <a:t>量化级的</a:t>
            </a:r>
            <a:r>
              <a:rPr lang="en-US" altLang="zh-CN" sz="2800" b="1" dirty="0"/>
              <a:t>PCM</a:t>
            </a:r>
            <a:r>
              <a:rPr lang="zh-CN" altLang="en-US" sz="2800" b="1" dirty="0"/>
              <a:t>编码，</a:t>
            </a:r>
            <a:r>
              <a:rPr lang="zh-CN" altLang="en-US" sz="2800" b="1" dirty="0" smtClean="0"/>
              <a:t>求：</a:t>
            </a:r>
            <a:r>
              <a:rPr lang="en-US" altLang="zh-CN" sz="2800" b="1" dirty="0" smtClean="0"/>
              <a:t>3</a:t>
            </a:r>
            <a:r>
              <a:rPr lang="zh-CN" altLang="en-US" sz="2800" b="1" dirty="0"/>
              <a:t>路</a:t>
            </a:r>
            <a:r>
              <a:rPr lang="en-US" altLang="zh-CN" sz="2800" b="1" dirty="0"/>
              <a:t>PCM</a:t>
            </a:r>
            <a:r>
              <a:rPr lang="zh-CN" altLang="en-US" sz="2800" b="1" dirty="0"/>
              <a:t>复用</a:t>
            </a:r>
            <a:r>
              <a:rPr lang="zh-CN" altLang="en-US" sz="2800" b="1" dirty="0" smtClean="0"/>
              <a:t>后系统的传输带宽</a:t>
            </a:r>
            <a:endParaRPr lang="zh-CN" altLang="en-US" sz="2800" b="1" dirty="0"/>
          </a:p>
        </p:txBody>
      </p:sp>
      <p:sp>
        <p:nvSpPr>
          <p:cNvPr id="216067" name="Rectangle 3"/>
          <p:cNvSpPr>
            <a:spLocks noGrp="1" noChangeArrowheads="1"/>
          </p:cNvSpPr>
          <p:nvPr>
            <p:ph type="body" idx="1"/>
          </p:nvPr>
        </p:nvSpPr>
        <p:spPr>
          <a:xfrm>
            <a:off x="414366" y="2111386"/>
            <a:ext cx="8229600" cy="3886200"/>
          </a:xfrm>
        </p:spPr>
        <p:txBody>
          <a:bodyPr/>
          <a:lstStyle/>
          <a:p>
            <a:r>
              <a:rPr lang="zh-CN" altLang="en-US" dirty="0"/>
              <a:t>解：</a:t>
            </a:r>
          </a:p>
        </p:txBody>
      </p:sp>
      <p:graphicFrame>
        <p:nvGraphicFramePr>
          <p:cNvPr id="216068" name="Object 4"/>
          <p:cNvGraphicFramePr>
            <a:graphicFrameLocks noChangeAspect="1"/>
          </p:cNvGraphicFramePr>
          <p:nvPr/>
        </p:nvGraphicFramePr>
        <p:xfrm>
          <a:off x="1812953" y="2254261"/>
          <a:ext cx="5454650" cy="495300"/>
        </p:xfrm>
        <a:graphic>
          <a:graphicData uri="http://schemas.openxmlformats.org/presentationml/2006/ole">
            <mc:AlternateContent xmlns:mc="http://schemas.openxmlformats.org/markup-compatibility/2006">
              <mc:Choice xmlns:v="urn:schemas-microsoft-com:vml" Requires="v">
                <p:oleObj spid="_x0000_s6183" name="公式" r:id="rId3" imgW="2514600" imgH="228600" progId="Equation.3">
                  <p:embed/>
                </p:oleObj>
              </mc:Choice>
              <mc:Fallback>
                <p:oleObj name="公式" r:id="rId3" imgW="2514600" imgH="22860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2953" y="2254261"/>
                        <a:ext cx="5454650" cy="495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6069" name="Object 5"/>
          <p:cNvGraphicFramePr>
            <a:graphicFrameLocks noChangeAspect="1"/>
          </p:cNvGraphicFramePr>
          <p:nvPr/>
        </p:nvGraphicFramePr>
        <p:xfrm>
          <a:off x="1714528" y="2830524"/>
          <a:ext cx="6378598" cy="495300"/>
        </p:xfrm>
        <a:graphic>
          <a:graphicData uri="http://schemas.openxmlformats.org/presentationml/2006/ole">
            <mc:AlternateContent xmlns:mc="http://schemas.openxmlformats.org/markup-compatibility/2006">
              <mc:Choice xmlns:v="urn:schemas-microsoft-com:vml" Requires="v">
                <p:oleObj spid="_x0000_s6184" name="公式" r:id="rId5" imgW="2730240" imgH="228600" progId="Equation.3">
                  <p:embed/>
                </p:oleObj>
              </mc:Choice>
              <mc:Fallback>
                <p:oleObj name="公式" r:id="rId5" imgW="2730240" imgH="228600" progId="Equation.3">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14528" y="2830524"/>
                        <a:ext cx="6378598" cy="495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 name="Object 5"/>
          <p:cNvGraphicFramePr>
            <a:graphicFrameLocks noChangeAspect="1"/>
          </p:cNvGraphicFramePr>
          <p:nvPr/>
        </p:nvGraphicFramePr>
        <p:xfrm>
          <a:off x="2020896" y="3414725"/>
          <a:ext cx="6429420" cy="495300"/>
        </p:xfrm>
        <a:graphic>
          <a:graphicData uri="http://schemas.openxmlformats.org/presentationml/2006/ole">
            <mc:AlternateContent xmlns:mc="http://schemas.openxmlformats.org/markup-compatibility/2006">
              <mc:Choice xmlns:v="urn:schemas-microsoft-com:vml" Requires="v">
                <p:oleObj spid="_x0000_s6185" name="公式" r:id="rId7" imgW="2933640" imgH="228600" progId="Equation.3">
                  <p:embed/>
                </p:oleObj>
              </mc:Choice>
              <mc:Fallback>
                <p:oleObj name="公式" r:id="rId7" imgW="2933640" imgH="228600" progId="Equation.3">
                  <p:embed/>
                  <p:pic>
                    <p:nvPicPr>
                      <p:cNvPr id="0" name="Object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20896" y="3414725"/>
                        <a:ext cx="6429420" cy="495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 name="Object 5"/>
          <p:cNvGraphicFramePr>
            <a:graphicFrameLocks noChangeAspect="1"/>
          </p:cNvGraphicFramePr>
          <p:nvPr/>
        </p:nvGraphicFramePr>
        <p:xfrm>
          <a:off x="1949458" y="3981463"/>
          <a:ext cx="6140450" cy="495300"/>
        </p:xfrm>
        <a:graphic>
          <a:graphicData uri="http://schemas.openxmlformats.org/presentationml/2006/ole">
            <mc:AlternateContent xmlns:mc="http://schemas.openxmlformats.org/markup-compatibility/2006">
              <mc:Choice xmlns:v="urn:schemas-microsoft-com:vml" Requires="v">
                <p:oleObj spid="_x0000_s6186" name="公式" r:id="rId9" imgW="2628720" imgH="228600" progId="Equation.3">
                  <p:embed/>
                </p:oleObj>
              </mc:Choice>
              <mc:Fallback>
                <p:oleObj name="公式" r:id="rId9" imgW="2628720" imgH="228600" progId="Equation.3">
                  <p:embed/>
                  <p:pic>
                    <p:nvPicPr>
                      <p:cNvPr id="0" name="Picture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49458" y="3981463"/>
                        <a:ext cx="6140450" cy="495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 name="Object 5"/>
          <p:cNvGraphicFramePr>
            <a:graphicFrameLocks noChangeAspect="1"/>
          </p:cNvGraphicFramePr>
          <p:nvPr>
            <p:extLst>
              <p:ext uri="{D42A27DB-BD31-4B8C-83A1-F6EECF244321}">
                <p14:modId xmlns:p14="http://schemas.microsoft.com/office/powerpoint/2010/main" val="413159856"/>
              </p:ext>
            </p:extLst>
          </p:nvPr>
        </p:nvGraphicFramePr>
        <p:xfrm>
          <a:off x="2455863" y="4959350"/>
          <a:ext cx="4271962" cy="990600"/>
        </p:xfrm>
        <a:graphic>
          <a:graphicData uri="http://schemas.openxmlformats.org/presentationml/2006/ole">
            <mc:AlternateContent xmlns:mc="http://schemas.openxmlformats.org/markup-compatibility/2006">
              <mc:Choice xmlns:v="urn:schemas-microsoft-com:vml" Requires="v">
                <p:oleObj spid="_x0000_s6187" name="Equation" r:id="rId11" imgW="1828800" imgH="457200" progId="Equation.3">
                  <p:embed/>
                </p:oleObj>
              </mc:Choice>
              <mc:Fallback>
                <p:oleObj name="Equation" r:id="rId11" imgW="1828800" imgH="457200" progId="Equation.3">
                  <p:embed/>
                  <p:pic>
                    <p:nvPicPr>
                      <p:cNvPr id="0" name="Picture 13"/>
                      <p:cNvPicPr>
                        <a:picLocks noChangeAspect="1" noChangeArrowheads="1"/>
                      </p:cNvPicPr>
                      <p:nvPr/>
                    </p:nvPicPr>
                    <p:blipFill>
                      <a:blip r:embed="rId12"/>
                      <a:srcRect/>
                      <a:stretch>
                        <a:fillRect/>
                      </a:stretch>
                    </p:blipFill>
                    <p:spPr bwMode="auto">
                      <a:xfrm>
                        <a:off x="2455863" y="4959350"/>
                        <a:ext cx="4271962" cy="990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6068"/>
                                        </p:tgtEl>
                                        <p:attrNameLst>
                                          <p:attrName>style.visibility</p:attrName>
                                        </p:attrNameLst>
                                      </p:cBhvr>
                                      <p:to>
                                        <p:strVal val="visible"/>
                                      </p:to>
                                    </p:set>
                                    <p:anim calcmode="lin" valueType="num">
                                      <p:cBhvr additive="base">
                                        <p:cTn id="7" dur="500" fill="hold"/>
                                        <p:tgtEl>
                                          <p:spTgt spid="216068"/>
                                        </p:tgtEl>
                                        <p:attrNameLst>
                                          <p:attrName>ppt_x</p:attrName>
                                        </p:attrNameLst>
                                      </p:cBhvr>
                                      <p:tavLst>
                                        <p:tav tm="0">
                                          <p:val>
                                            <p:strVal val="#ppt_x"/>
                                          </p:val>
                                        </p:tav>
                                        <p:tav tm="100000">
                                          <p:val>
                                            <p:strVal val="#ppt_x"/>
                                          </p:val>
                                        </p:tav>
                                      </p:tavLst>
                                    </p:anim>
                                    <p:anim calcmode="lin" valueType="num">
                                      <p:cBhvr additive="base">
                                        <p:cTn id="8" dur="500" fill="hold"/>
                                        <p:tgtEl>
                                          <p:spTgt spid="21606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16069"/>
                                        </p:tgtEl>
                                        <p:attrNameLst>
                                          <p:attrName>style.visibility</p:attrName>
                                        </p:attrNameLst>
                                      </p:cBhvr>
                                      <p:to>
                                        <p:strVal val="visible"/>
                                      </p:to>
                                    </p:set>
                                    <p:anim calcmode="lin" valueType="num">
                                      <p:cBhvr additive="base">
                                        <p:cTn id="13" dur="500" fill="hold"/>
                                        <p:tgtEl>
                                          <p:spTgt spid="216069"/>
                                        </p:tgtEl>
                                        <p:attrNameLst>
                                          <p:attrName>ppt_x</p:attrName>
                                        </p:attrNameLst>
                                      </p:cBhvr>
                                      <p:tavLst>
                                        <p:tav tm="0">
                                          <p:val>
                                            <p:strVal val="#ppt_x"/>
                                          </p:val>
                                        </p:tav>
                                        <p:tav tm="100000">
                                          <p:val>
                                            <p:strVal val="#ppt_x"/>
                                          </p:val>
                                        </p:tav>
                                      </p:tavLst>
                                    </p:anim>
                                    <p:anim calcmode="lin" valueType="num">
                                      <p:cBhvr additive="base">
                                        <p:cTn id="14" dur="500" fill="hold"/>
                                        <p:tgtEl>
                                          <p:spTgt spid="21606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40" y="1357298"/>
            <a:ext cx="9144000" cy="5000660"/>
          </a:xfrm>
          <a:prstGeom prst="rect">
            <a:avLst/>
          </a:prstGeom>
          <a:solidFill>
            <a:schemeClr val="bg1">
              <a:alpha val="6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en-US" altLang="zh-CN" dirty="0" smtClean="0"/>
              <a:t>TDM</a:t>
            </a:r>
            <a:r>
              <a:rPr lang="zh-CN" altLang="en-US" dirty="0" smtClean="0"/>
              <a:t>的特点</a:t>
            </a:r>
            <a:endParaRPr lang="zh-CN" altLang="en-US" dirty="0"/>
          </a:p>
        </p:txBody>
      </p:sp>
      <p:sp>
        <p:nvSpPr>
          <p:cNvPr id="3" name="内容占位符 2"/>
          <p:cNvSpPr>
            <a:spLocks noGrp="1"/>
          </p:cNvSpPr>
          <p:nvPr>
            <p:ph idx="1"/>
          </p:nvPr>
        </p:nvSpPr>
        <p:spPr>
          <a:xfrm>
            <a:off x="385762" y="1600200"/>
            <a:ext cx="8401080" cy="4972072"/>
          </a:xfrm>
        </p:spPr>
        <p:txBody>
          <a:bodyPr>
            <a:noAutofit/>
          </a:bodyPr>
          <a:lstStyle/>
          <a:p>
            <a:r>
              <a:rPr lang="zh-CN" altLang="en-US" sz="2800" b="1" u="sng" dirty="0" smtClean="0"/>
              <a:t>优点：</a:t>
            </a:r>
            <a:r>
              <a:rPr lang="zh-CN" altLang="en-US" sz="2800" u="sng" dirty="0" smtClean="0"/>
              <a:t>抗干扰性强、无噪声积累、功放器件全激励功率的利用充分等。</a:t>
            </a:r>
            <a:endParaRPr lang="en-US" altLang="zh-CN" sz="2800" u="sng" dirty="0" smtClean="0"/>
          </a:p>
          <a:p>
            <a:r>
              <a:rPr lang="zh-CN" altLang="en-US" sz="2800" b="1" u="sng" dirty="0" smtClean="0"/>
              <a:t>缺点：</a:t>
            </a:r>
            <a:r>
              <a:rPr lang="zh-CN" altLang="en-US" sz="2800" u="sng" dirty="0" smtClean="0"/>
              <a:t>频谱利用率低、有误码积累。</a:t>
            </a:r>
            <a:endParaRPr lang="en-US" altLang="zh-CN" sz="2800" u="sng" dirty="0" smtClean="0"/>
          </a:p>
          <a:p>
            <a:r>
              <a:rPr lang="zh-CN" altLang="en-US" sz="2800" dirty="0" smtClean="0"/>
              <a:t>虽然由于频谱利用率远低于频分多路复用</a:t>
            </a:r>
            <a:r>
              <a:rPr lang="en-US" altLang="zh-CN" sz="2800" dirty="0" smtClean="0"/>
              <a:t>(FDM)</a:t>
            </a:r>
            <a:r>
              <a:rPr lang="zh-CN" altLang="en-US" sz="2800" dirty="0" smtClean="0"/>
              <a:t>系统，工作频带较窄的电缆不能用于大容量系统，但光缆和</a:t>
            </a:r>
            <a:r>
              <a:rPr lang="en-US" altLang="zh-CN" sz="2800" dirty="0" smtClean="0"/>
              <a:t>K</a:t>
            </a:r>
            <a:r>
              <a:rPr lang="zh-CN" altLang="en-US" sz="2800" dirty="0" smtClean="0"/>
              <a:t>波段微波的高载频可提供很大带宽，而多值正交调幅技术在数字微波系统上的应用还可大大提高波道的频谱利用率，使它们均可用于大容量数字传输系统。在电信网必然要过渡到综合业务数字网的趋势下，时分复用系统将居独占地位。</a:t>
            </a:r>
            <a:endParaRPr lang="zh-CN" altLang="en-US" sz="28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40" y="1857364"/>
            <a:ext cx="9144000" cy="3857652"/>
          </a:xfrm>
          <a:prstGeom prst="rect">
            <a:avLst/>
          </a:prstGeom>
          <a:solidFill>
            <a:schemeClr val="bg1">
              <a:alpha val="6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090" name="Rectangle 2"/>
          <p:cNvSpPr>
            <a:spLocks noGrp="1" noChangeArrowheads="1"/>
          </p:cNvSpPr>
          <p:nvPr>
            <p:ph type="title"/>
          </p:nvPr>
        </p:nvSpPr>
        <p:spPr>
          <a:xfrm>
            <a:off x="414366" y="571488"/>
            <a:ext cx="8229600" cy="1143000"/>
          </a:xfrm>
        </p:spPr>
        <p:txBody>
          <a:bodyPr/>
          <a:lstStyle/>
          <a:p>
            <a:r>
              <a:rPr lang="en-US" altLang="zh-CN" dirty="0" smtClean="0"/>
              <a:t>§6.4 </a:t>
            </a:r>
            <a:r>
              <a:rPr lang="zh-CN" altLang="en-US" dirty="0"/>
              <a:t>数字复接技术</a:t>
            </a:r>
          </a:p>
        </p:txBody>
      </p:sp>
      <p:sp>
        <p:nvSpPr>
          <p:cNvPr id="217091" name="Rectangle 3"/>
          <p:cNvSpPr>
            <a:spLocks noGrp="1" noChangeArrowheads="1"/>
          </p:cNvSpPr>
          <p:nvPr>
            <p:ph type="body" idx="1"/>
          </p:nvPr>
        </p:nvSpPr>
        <p:spPr>
          <a:xfrm>
            <a:off x="714348" y="2285992"/>
            <a:ext cx="7901014" cy="2757493"/>
          </a:xfrm>
        </p:spPr>
        <p:txBody>
          <a:bodyPr/>
          <a:lstStyle/>
          <a:p>
            <a:r>
              <a:rPr lang="zh-CN" altLang="en-US" b="1" dirty="0"/>
              <a:t>一、复接和分接的概念</a:t>
            </a:r>
          </a:p>
          <a:p>
            <a:r>
              <a:rPr lang="zh-CN" altLang="en-US" b="1" dirty="0"/>
              <a:t>二</a:t>
            </a:r>
            <a:r>
              <a:rPr lang="zh-CN" altLang="en-US" b="1" dirty="0" smtClean="0"/>
              <a:t>、实现复接的</a:t>
            </a:r>
            <a:r>
              <a:rPr lang="zh-CN" altLang="en-US" b="1" dirty="0"/>
              <a:t>基本原理</a:t>
            </a:r>
          </a:p>
          <a:p>
            <a:r>
              <a:rPr lang="zh-CN" altLang="en-US" b="1" dirty="0"/>
              <a:t>三、复接的方式分类</a:t>
            </a:r>
          </a:p>
          <a:p>
            <a:r>
              <a:rPr lang="zh-CN" altLang="en-US" b="1" dirty="0"/>
              <a:t>四、商用</a:t>
            </a:r>
            <a:r>
              <a:rPr lang="en-US" altLang="zh-CN" b="1" dirty="0"/>
              <a:t>PCM(</a:t>
            </a:r>
            <a:r>
              <a:rPr lang="zh-CN" altLang="en-US" b="1" dirty="0"/>
              <a:t>属于一种同步复接</a:t>
            </a:r>
            <a:r>
              <a:rPr lang="en-US" altLang="zh-CN" b="1" dirty="0"/>
              <a:t>)</a:t>
            </a:r>
            <a:r>
              <a:rPr lang="zh-CN" altLang="en-US" b="1" dirty="0"/>
              <a:t>简介</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40" y="1285860"/>
            <a:ext cx="9144000" cy="5000660"/>
          </a:xfrm>
          <a:prstGeom prst="rect">
            <a:avLst/>
          </a:prstGeom>
          <a:solidFill>
            <a:schemeClr val="bg1">
              <a:alpha val="6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986" name="Rectangle 2"/>
          <p:cNvSpPr>
            <a:spLocks noGrp="1" noChangeArrowheads="1"/>
          </p:cNvSpPr>
          <p:nvPr>
            <p:ph type="title"/>
          </p:nvPr>
        </p:nvSpPr>
        <p:spPr/>
        <p:txBody>
          <a:bodyPr/>
          <a:lstStyle/>
          <a:p>
            <a:r>
              <a:rPr lang="zh-CN" altLang="en-US" b="1" dirty="0"/>
              <a:t>本章主要内容</a:t>
            </a:r>
          </a:p>
        </p:txBody>
      </p:sp>
      <p:sp>
        <p:nvSpPr>
          <p:cNvPr id="169987" name="Rectangle 3"/>
          <p:cNvSpPr>
            <a:spLocks noGrp="1" noChangeArrowheads="1"/>
          </p:cNvSpPr>
          <p:nvPr>
            <p:ph type="body" idx="1"/>
          </p:nvPr>
        </p:nvSpPr>
        <p:spPr>
          <a:xfrm>
            <a:off x="571472" y="1500174"/>
            <a:ext cx="8281986" cy="4679950"/>
          </a:xfrm>
        </p:spPr>
        <p:txBody>
          <a:bodyPr/>
          <a:lstStyle/>
          <a:p>
            <a:r>
              <a:rPr lang="en-US" altLang="zh-CN" b="1" dirty="0" smtClean="0"/>
              <a:t>§6.1 </a:t>
            </a:r>
            <a:r>
              <a:rPr lang="zh-CN" altLang="en-US" b="1" dirty="0"/>
              <a:t>引言</a:t>
            </a:r>
          </a:p>
          <a:p>
            <a:pPr lvl="1"/>
            <a:r>
              <a:rPr lang="zh-CN" altLang="en-US" b="1" dirty="0"/>
              <a:t>什么是“复用”和复用技术的分类</a:t>
            </a:r>
          </a:p>
          <a:p>
            <a:pPr lvl="1"/>
            <a:r>
              <a:rPr lang="zh-CN" altLang="en-US" b="1" dirty="0"/>
              <a:t>“多址接入”及其与“复用”的关系</a:t>
            </a:r>
          </a:p>
          <a:p>
            <a:r>
              <a:rPr lang="en-US" altLang="zh-CN" b="1" dirty="0" smtClean="0"/>
              <a:t>§6.2 </a:t>
            </a:r>
            <a:r>
              <a:rPr lang="zh-CN" altLang="en-US" b="1" dirty="0"/>
              <a:t>频分复用和多级调制</a:t>
            </a:r>
          </a:p>
          <a:p>
            <a:r>
              <a:rPr lang="en-US" altLang="zh-CN" b="1" dirty="0" smtClean="0"/>
              <a:t>§6.3 </a:t>
            </a:r>
            <a:r>
              <a:rPr lang="zh-CN" altLang="en-US" b="1" dirty="0"/>
              <a:t>时分复用基本原理和带宽计算</a:t>
            </a:r>
          </a:p>
          <a:p>
            <a:r>
              <a:rPr lang="en-US" altLang="zh-CN" b="1" dirty="0" smtClean="0"/>
              <a:t>§6.4 </a:t>
            </a:r>
            <a:r>
              <a:rPr lang="zh-CN" altLang="en-US" b="1" dirty="0"/>
              <a:t>数字复接技术（数字信号的时分复用）</a:t>
            </a:r>
          </a:p>
          <a:p>
            <a:r>
              <a:rPr lang="en-US" altLang="zh-CN" b="1" dirty="0" smtClean="0"/>
              <a:t>§6.5 </a:t>
            </a:r>
            <a:r>
              <a:rPr lang="zh-CN" altLang="en-US" b="1" dirty="0"/>
              <a:t>码分复用简介</a:t>
            </a:r>
          </a:p>
          <a:p>
            <a:r>
              <a:rPr lang="en-US" altLang="zh-CN" b="1" dirty="0" smtClean="0"/>
              <a:t>§6.6 </a:t>
            </a:r>
            <a:r>
              <a:rPr lang="zh-CN" altLang="en-US" b="1" dirty="0"/>
              <a:t>多址技术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9987">
                                            <p:txEl>
                                              <p:pRg st="0" end="0"/>
                                            </p:txEl>
                                          </p:spTgt>
                                        </p:tgtEl>
                                        <p:attrNameLst>
                                          <p:attrName>style.visibility</p:attrName>
                                        </p:attrNameLst>
                                      </p:cBhvr>
                                      <p:to>
                                        <p:strVal val="visible"/>
                                      </p:to>
                                    </p:set>
                                    <p:anim calcmode="lin" valueType="num">
                                      <p:cBhvr additive="base">
                                        <p:cTn id="7" dur="500" fill="hold"/>
                                        <p:tgtEl>
                                          <p:spTgt spid="16998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9987">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69987">
                                            <p:txEl>
                                              <p:pRg st="1" end="1"/>
                                            </p:txEl>
                                          </p:spTgt>
                                        </p:tgtEl>
                                        <p:attrNameLst>
                                          <p:attrName>style.visibility</p:attrName>
                                        </p:attrNameLst>
                                      </p:cBhvr>
                                      <p:to>
                                        <p:strVal val="visible"/>
                                      </p:to>
                                    </p:set>
                                    <p:anim calcmode="lin" valueType="num">
                                      <p:cBhvr additive="base">
                                        <p:cTn id="12" dur="500" fill="hold"/>
                                        <p:tgtEl>
                                          <p:spTgt spid="169987">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69987">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69987">
                                            <p:txEl>
                                              <p:pRg st="2" end="2"/>
                                            </p:txEl>
                                          </p:spTgt>
                                        </p:tgtEl>
                                        <p:attrNameLst>
                                          <p:attrName>style.visibility</p:attrName>
                                        </p:attrNameLst>
                                      </p:cBhvr>
                                      <p:to>
                                        <p:strVal val="visible"/>
                                      </p:to>
                                    </p:set>
                                    <p:anim calcmode="lin" valueType="num">
                                      <p:cBhvr additive="base">
                                        <p:cTn id="17" dur="500" fill="hold"/>
                                        <p:tgtEl>
                                          <p:spTgt spid="169987">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69987">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69987">
                                            <p:txEl>
                                              <p:pRg st="3" end="3"/>
                                            </p:txEl>
                                          </p:spTgt>
                                        </p:tgtEl>
                                        <p:attrNameLst>
                                          <p:attrName>style.visibility</p:attrName>
                                        </p:attrNameLst>
                                      </p:cBhvr>
                                      <p:to>
                                        <p:strVal val="visible"/>
                                      </p:to>
                                    </p:set>
                                    <p:anim calcmode="lin" valueType="num">
                                      <p:cBhvr additive="base">
                                        <p:cTn id="22" dur="500" fill="hold"/>
                                        <p:tgtEl>
                                          <p:spTgt spid="169987">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69987">
                                            <p:txEl>
                                              <p:pRg st="3" end="3"/>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69987">
                                            <p:txEl>
                                              <p:pRg st="4" end="4"/>
                                            </p:txEl>
                                          </p:spTgt>
                                        </p:tgtEl>
                                        <p:attrNameLst>
                                          <p:attrName>style.visibility</p:attrName>
                                        </p:attrNameLst>
                                      </p:cBhvr>
                                      <p:to>
                                        <p:strVal val="visible"/>
                                      </p:to>
                                    </p:set>
                                    <p:anim calcmode="lin" valueType="num">
                                      <p:cBhvr additive="base">
                                        <p:cTn id="27" dur="500" fill="hold"/>
                                        <p:tgtEl>
                                          <p:spTgt spid="169987">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69987">
                                            <p:txEl>
                                              <p:pRg st="4" end="4"/>
                                            </p:txEl>
                                          </p:spTgt>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169987">
                                            <p:txEl>
                                              <p:pRg st="5" end="5"/>
                                            </p:txEl>
                                          </p:spTgt>
                                        </p:tgtEl>
                                        <p:attrNameLst>
                                          <p:attrName>style.visibility</p:attrName>
                                        </p:attrNameLst>
                                      </p:cBhvr>
                                      <p:to>
                                        <p:strVal val="visible"/>
                                      </p:to>
                                    </p:set>
                                    <p:anim calcmode="lin" valueType="num">
                                      <p:cBhvr additive="base">
                                        <p:cTn id="32" dur="500" fill="hold"/>
                                        <p:tgtEl>
                                          <p:spTgt spid="169987">
                                            <p:txEl>
                                              <p:pRg st="5" end="5"/>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169987">
                                            <p:txEl>
                                              <p:pRg st="5" end="5"/>
                                            </p:txEl>
                                          </p:spTgt>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169987">
                                            <p:txEl>
                                              <p:pRg st="6" end="6"/>
                                            </p:txEl>
                                          </p:spTgt>
                                        </p:tgtEl>
                                        <p:attrNameLst>
                                          <p:attrName>style.visibility</p:attrName>
                                        </p:attrNameLst>
                                      </p:cBhvr>
                                      <p:to>
                                        <p:strVal val="visible"/>
                                      </p:to>
                                    </p:set>
                                    <p:anim calcmode="lin" valueType="num">
                                      <p:cBhvr additive="base">
                                        <p:cTn id="37" dur="500" fill="hold"/>
                                        <p:tgtEl>
                                          <p:spTgt spid="169987">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69987">
                                            <p:txEl>
                                              <p:pRg st="6" end="6"/>
                                            </p:txEl>
                                          </p:spTgt>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169987">
                                            <p:txEl>
                                              <p:pRg st="7" end="7"/>
                                            </p:txEl>
                                          </p:spTgt>
                                        </p:tgtEl>
                                        <p:attrNameLst>
                                          <p:attrName>style.visibility</p:attrName>
                                        </p:attrNameLst>
                                      </p:cBhvr>
                                      <p:to>
                                        <p:strVal val="visible"/>
                                      </p:to>
                                    </p:set>
                                    <p:anim calcmode="lin" valueType="num">
                                      <p:cBhvr additive="base">
                                        <p:cTn id="42" dur="500" fill="hold"/>
                                        <p:tgtEl>
                                          <p:spTgt spid="169987">
                                            <p:txEl>
                                              <p:pRg st="7" end="7"/>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169987">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40" y="1571612"/>
            <a:ext cx="9144000" cy="4357718"/>
          </a:xfrm>
          <a:prstGeom prst="rect">
            <a:avLst/>
          </a:prstGeom>
          <a:solidFill>
            <a:schemeClr val="bg1">
              <a:alpha val="6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114" name="Rectangle 2"/>
          <p:cNvSpPr>
            <a:spLocks noGrp="1" noChangeArrowheads="1"/>
          </p:cNvSpPr>
          <p:nvPr>
            <p:ph type="title"/>
          </p:nvPr>
        </p:nvSpPr>
        <p:spPr/>
        <p:txBody>
          <a:bodyPr/>
          <a:lstStyle/>
          <a:p>
            <a:r>
              <a:rPr lang="zh-CN" altLang="en-US"/>
              <a:t>一、复接和分接的概念</a:t>
            </a:r>
          </a:p>
        </p:txBody>
      </p:sp>
      <p:sp>
        <p:nvSpPr>
          <p:cNvPr id="218115" name="Rectangle 3"/>
          <p:cNvSpPr>
            <a:spLocks noGrp="1" noChangeArrowheads="1"/>
          </p:cNvSpPr>
          <p:nvPr>
            <p:ph type="body" idx="1"/>
          </p:nvPr>
        </p:nvSpPr>
        <p:spPr>
          <a:xfrm>
            <a:off x="1214414" y="2133600"/>
            <a:ext cx="7194574" cy="3886200"/>
          </a:xfrm>
        </p:spPr>
        <p:txBody>
          <a:bodyPr/>
          <a:lstStyle/>
          <a:p>
            <a:pPr>
              <a:lnSpc>
                <a:spcPct val="150000"/>
              </a:lnSpc>
            </a:pPr>
            <a:r>
              <a:rPr lang="zh-CN" altLang="en-US" b="1" dirty="0"/>
              <a:t>将</a:t>
            </a:r>
            <a:r>
              <a:rPr lang="en-US" altLang="zh-CN" b="1" dirty="0"/>
              <a:t>2</a:t>
            </a:r>
            <a:r>
              <a:rPr lang="zh-CN" altLang="en-US" b="1" dirty="0"/>
              <a:t>路或</a:t>
            </a:r>
            <a:r>
              <a:rPr lang="en-US" altLang="zh-CN" b="1" dirty="0"/>
              <a:t>2</a:t>
            </a:r>
            <a:r>
              <a:rPr lang="zh-CN" altLang="en-US" b="1" dirty="0"/>
              <a:t>路以上的数字信号，合并成</a:t>
            </a:r>
            <a:r>
              <a:rPr lang="en-US" altLang="zh-CN" b="1" dirty="0"/>
              <a:t>1</a:t>
            </a:r>
            <a:r>
              <a:rPr lang="zh-CN" altLang="en-US" b="1" dirty="0"/>
              <a:t>路高速数字信号的过程</a:t>
            </a:r>
          </a:p>
          <a:p>
            <a:pPr>
              <a:lnSpc>
                <a:spcPct val="150000"/>
              </a:lnSpc>
            </a:pPr>
            <a:r>
              <a:rPr lang="zh-CN" altLang="en-US" b="1" u="sng" dirty="0" smtClean="0"/>
              <a:t>复接的本质</a:t>
            </a:r>
            <a:r>
              <a:rPr lang="zh-CN" altLang="en-US" b="1" u="sng" dirty="0"/>
              <a:t>还是一种时分复用</a:t>
            </a:r>
          </a:p>
          <a:p>
            <a:pPr>
              <a:lnSpc>
                <a:spcPct val="150000"/>
              </a:lnSpc>
            </a:pPr>
            <a:r>
              <a:rPr lang="zh-CN" altLang="en-US" b="1" dirty="0"/>
              <a:t>分接是复接的逆</a:t>
            </a:r>
            <a:r>
              <a:rPr lang="zh-CN" altLang="en-US" b="1" dirty="0" smtClean="0"/>
              <a:t>过程</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8115">
                                            <p:txEl>
                                              <p:pRg st="0" end="0"/>
                                            </p:txEl>
                                          </p:spTgt>
                                        </p:tgtEl>
                                        <p:attrNameLst>
                                          <p:attrName>style.visibility</p:attrName>
                                        </p:attrNameLst>
                                      </p:cBhvr>
                                      <p:to>
                                        <p:strVal val="visible"/>
                                      </p:to>
                                    </p:set>
                                    <p:anim calcmode="lin" valueType="num">
                                      <p:cBhvr additive="base">
                                        <p:cTn id="7" dur="500" fill="hold"/>
                                        <p:tgtEl>
                                          <p:spTgt spid="2181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81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18115">
                                            <p:txEl>
                                              <p:pRg st="1" end="1"/>
                                            </p:txEl>
                                          </p:spTgt>
                                        </p:tgtEl>
                                        <p:attrNameLst>
                                          <p:attrName>style.visibility</p:attrName>
                                        </p:attrNameLst>
                                      </p:cBhvr>
                                      <p:to>
                                        <p:strVal val="visible"/>
                                      </p:to>
                                    </p:set>
                                    <p:anim calcmode="lin" valueType="num">
                                      <p:cBhvr additive="base">
                                        <p:cTn id="13" dur="500" fill="hold"/>
                                        <p:tgtEl>
                                          <p:spTgt spid="21811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181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18115">
                                            <p:txEl>
                                              <p:pRg st="2" end="2"/>
                                            </p:txEl>
                                          </p:spTgt>
                                        </p:tgtEl>
                                        <p:attrNameLst>
                                          <p:attrName>style.visibility</p:attrName>
                                        </p:attrNameLst>
                                      </p:cBhvr>
                                      <p:to>
                                        <p:strVal val="visible"/>
                                      </p:to>
                                    </p:set>
                                    <p:anim calcmode="lin" valueType="num">
                                      <p:cBhvr additive="base">
                                        <p:cTn id="19" dur="500" fill="hold"/>
                                        <p:tgtEl>
                                          <p:spTgt spid="21811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1811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40" y="1285860"/>
            <a:ext cx="9144000" cy="5000660"/>
          </a:xfrm>
          <a:prstGeom prst="rect">
            <a:avLst/>
          </a:prstGeom>
          <a:solidFill>
            <a:schemeClr val="bg1">
              <a:alpha val="6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138" name="Rectangle 2"/>
          <p:cNvSpPr>
            <a:spLocks noGrp="1" noChangeArrowheads="1"/>
          </p:cNvSpPr>
          <p:nvPr>
            <p:ph type="title"/>
          </p:nvPr>
        </p:nvSpPr>
        <p:spPr/>
        <p:txBody>
          <a:bodyPr/>
          <a:lstStyle/>
          <a:p>
            <a:r>
              <a:rPr lang="zh-CN" altLang="en-US"/>
              <a:t>二、复接的实现的基本原理</a:t>
            </a:r>
          </a:p>
        </p:txBody>
      </p:sp>
      <p:graphicFrame>
        <p:nvGraphicFramePr>
          <p:cNvPr id="219140" name="Object 4"/>
          <p:cNvGraphicFramePr>
            <a:graphicFrameLocks noChangeAspect="1"/>
          </p:cNvGraphicFramePr>
          <p:nvPr/>
        </p:nvGraphicFramePr>
        <p:xfrm>
          <a:off x="-107950" y="2349500"/>
          <a:ext cx="9144000" cy="3235325"/>
        </p:xfrm>
        <a:graphic>
          <a:graphicData uri="http://schemas.openxmlformats.org/presentationml/2006/ole">
            <mc:AlternateContent xmlns:mc="http://schemas.openxmlformats.org/markup-compatibility/2006">
              <mc:Choice xmlns:v="urn:schemas-microsoft-com:vml" Requires="v">
                <p:oleObj spid="_x0000_s7176" name="VISIO" r:id="rId3" imgW="3234960" imgH="1145160" progId="">
                  <p:embed/>
                </p:oleObj>
              </mc:Choice>
              <mc:Fallback>
                <p:oleObj name="VISIO" r:id="rId3" imgW="3234960" imgH="1145160" progId="">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950" y="2349500"/>
                        <a:ext cx="9144000" cy="323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19140"/>
                                        </p:tgtEl>
                                        <p:attrNameLst>
                                          <p:attrName>style.visibility</p:attrName>
                                        </p:attrNameLst>
                                      </p:cBhvr>
                                      <p:to>
                                        <p:strVal val="visible"/>
                                      </p:to>
                                    </p:set>
                                    <p:anim calcmode="lin" valueType="num">
                                      <p:cBhvr>
                                        <p:cTn id="7" dur="500" fill="hold"/>
                                        <p:tgtEl>
                                          <p:spTgt spid="219140"/>
                                        </p:tgtEl>
                                        <p:attrNameLst>
                                          <p:attrName>ppt_w</p:attrName>
                                        </p:attrNameLst>
                                      </p:cBhvr>
                                      <p:tavLst>
                                        <p:tav tm="0">
                                          <p:val>
                                            <p:fltVal val="0"/>
                                          </p:val>
                                        </p:tav>
                                        <p:tav tm="100000">
                                          <p:val>
                                            <p:strVal val="#ppt_w"/>
                                          </p:val>
                                        </p:tav>
                                      </p:tavLst>
                                    </p:anim>
                                    <p:anim calcmode="lin" valueType="num">
                                      <p:cBhvr>
                                        <p:cTn id="8" dur="500" fill="hold"/>
                                        <p:tgtEl>
                                          <p:spTgt spid="21914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矩形 4"/>
          <p:cNvSpPr/>
          <p:nvPr/>
        </p:nvSpPr>
        <p:spPr>
          <a:xfrm>
            <a:off x="40640" y="1285860"/>
            <a:ext cx="9144000" cy="5286412"/>
          </a:xfrm>
          <a:prstGeom prst="rect">
            <a:avLst/>
          </a:prstGeom>
          <a:solidFill>
            <a:schemeClr val="bg1">
              <a:alpha val="6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162" name="Rectangle 2"/>
          <p:cNvSpPr>
            <a:spLocks noGrp="1" noChangeArrowheads="1"/>
          </p:cNvSpPr>
          <p:nvPr>
            <p:ph type="title"/>
          </p:nvPr>
        </p:nvSpPr>
        <p:spPr/>
        <p:txBody>
          <a:bodyPr/>
          <a:lstStyle/>
          <a:p>
            <a:r>
              <a:rPr lang="zh-CN" altLang="en-US" dirty="0"/>
              <a:t>三、复接的方式分类</a:t>
            </a:r>
          </a:p>
        </p:txBody>
      </p:sp>
      <p:sp>
        <p:nvSpPr>
          <p:cNvPr id="220163" name="Rectangle 3"/>
          <p:cNvSpPr>
            <a:spLocks noGrp="1" noChangeArrowheads="1"/>
          </p:cNvSpPr>
          <p:nvPr>
            <p:ph type="body" idx="1"/>
          </p:nvPr>
        </p:nvSpPr>
        <p:spPr>
          <a:xfrm>
            <a:off x="322264" y="1428736"/>
            <a:ext cx="8678892" cy="5286388"/>
          </a:xfrm>
        </p:spPr>
        <p:txBody>
          <a:bodyPr/>
          <a:lstStyle/>
          <a:p>
            <a:r>
              <a:rPr lang="zh-CN" altLang="en-US" b="1" dirty="0"/>
              <a:t>按各路信号交织的情况分为</a:t>
            </a:r>
          </a:p>
          <a:p>
            <a:pPr lvl="1"/>
            <a:r>
              <a:rPr lang="zh-CN" altLang="en-US" b="1" dirty="0" smtClean="0"/>
              <a:t>位复接</a:t>
            </a:r>
            <a:endParaRPr lang="en-US" altLang="zh-CN" b="1" dirty="0" smtClean="0"/>
          </a:p>
          <a:p>
            <a:pPr lvl="1"/>
            <a:endParaRPr lang="en-US" altLang="zh-CN" b="1" dirty="0" smtClean="0"/>
          </a:p>
          <a:p>
            <a:pPr lvl="1"/>
            <a:endParaRPr lang="en-US" altLang="zh-CN" sz="1050" b="1" dirty="0" smtClean="0"/>
          </a:p>
          <a:p>
            <a:pPr lvl="1"/>
            <a:endParaRPr lang="en-US" altLang="zh-CN" sz="1050" b="1" dirty="0"/>
          </a:p>
          <a:p>
            <a:pPr lvl="1"/>
            <a:endParaRPr lang="en-US" altLang="zh-CN" sz="1050" b="1" dirty="0" smtClean="0"/>
          </a:p>
          <a:p>
            <a:pPr lvl="1"/>
            <a:endParaRPr lang="en-US" altLang="zh-CN" sz="1050" b="1" dirty="0" smtClean="0"/>
          </a:p>
          <a:p>
            <a:pPr lvl="1"/>
            <a:r>
              <a:rPr lang="zh-CN" altLang="en-US" b="1" dirty="0" smtClean="0"/>
              <a:t>字</a:t>
            </a:r>
            <a:r>
              <a:rPr lang="zh-CN" altLang="en-US" b="1" dirty="0"/>
              <a:t>复接</a:t>
            </a:r>
          </a:p>
          <a:p>
            <a:pPr lvl="1"/>
            <a:r>
              <a:rPr lang="zh-CN" altLang="en-US" b="1" dirty="0"/>
              <a:t>帧复</a:t>
            </a:r>
            <a:r>
              <a:rPr lang="zh-CN" altLang="en-US" b="1" dirty="0" smtClean="0"/>
              <a:t>接</a:t>
            </a:r>
            <a:endParaRPr lang="zh-CN" altLang="en-US" b="1" dirty="0"/>
          </a:p>
          <a:p>
            <a:r>
              <a:rPr lang="zh-CN" altLang="en-US" b="1" dirty="0"/>
              <a:t>按各路信号的时钟是否统一分为</a:t>
            </a:r>
          </a:p>
          <a:p>
            <a:pPr lvl="1"/>
            <a:r>
              <a:rPr lang="zh-CN" altLang="en-US" b="1" dirty="0"/>
              <a:t>同步复接</a:t>
            </a:r>
          </a:p>
          <a:p>
            <a:pPr lvl="1"/>
            <a:r>
              <a:rPr lang="zh-CN" altLang="en-US" b="1" dirty="0"/>
              <a:t>异步复接（基本已经淘汰）</a:t>
            </a:r>
          </a:p>
        </p:txBody>
      </p:sp>
      <p:pic>
        <p:nvPicPr>
          <p:cNvPr id="220164" name="Picture 4" descr="C:\Users\Administrator\AppData\Roaming\Tencent\Users\28121638\QQ\WinTemp\RichOle\Z]_4FPX7$2I_1URDRB$BE]7.jpg"/>
          <p:cNvPicPr>
            <a:picLocks noChangeAspect="1" noChangeArrowheads="1"/>
          </p:cNvPicPr>
          <p:nvPr/>
        </p:nvPicPr>
        <p:blipFill>
          <a:blip r:embed="rId2"/>
          <a:srcRect/>
          <a:stretch>
            <a:fillRect/>
          </a:stretch>
        </p:blipFill>
        <p:spPr bwMode="auto">
          <a:xfrm>
            <a:off x="3419872" y="1988840"/>
            <a:ext cx="4543425" cy="29051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0163"/>
                                        </p:tgtEl>
                                        <p:attrNameLst>
                                          <p:attrName>style.visibility</p:attrName>
                                        </p:attrNameLst>
                                      </p:cBhvr>
                                      <p:to>
                                        <p:strVal val="visible"/>
                                      </p:to>
                                    </p:set>
                                    <p:anim calcmode="lin" valueType="num">
                                      <p:cBhvr additive="base">
                                        <p:cTn id="7" dur="500" fill="hold"/>
                                        <p:tgtEl>
                                          <p:spTgt spid="220163"/>
                                        </p:tgtEl>
                                        <p:attrNameLst>
                                          <p:attrName>ppt_x</p:attrName>
                                        </p:attrNameLst>
                                      </p:cBhvr>
                                      <p:tavLst>
                                        <p:tav tm="0">
                                          <p:val>
                                            <p:strVal val="#ppt_x"/>
                                          </p:val>
                                        </p:tav>
                                        <p:tav tm="100000">
                                          <p:val>
                                            <p:strVal val="#ppt_x"/>
                                          </p:val>
                                        </p:tav>
                                      </p:tavLst>
                                    </p:anim>
                                    <p:anim calcmode="lin" valueType="num">
                                      <p:cBhvr additive="base">
                                        <p:cTn id="8" dur="500" fill="hold"/>
                                        <p:tgtEl>
                                          <p:spTgt spid="2201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163"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40" y="1285860"/>
            <a:ext cx="9144000" cy="5000660"/>
          </a:xfrm>
          <a:prstGeom prst="rect">
            <a:avLst/>
          </a:prstGeom>
          <a:solidFill>
            <a:schemeClr val="bg1">
              <a:alpha val="6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186" name="Rectangle 2"/>
          <p:cNvSpPr>
            <a:spLocks noGrp="1" noChangeArrowheads="1"/>
          </p:cNvSpPr>
          <p:nvPr>
            <p:ph type="title"/>
          </p:nvPr>
        </p:nvSpPr>
        <p:spPr/>
        <p:txBody>
          <a:bodyPr/>
          <a:lstStyle/>
          <a:p>
            <a:r>
              <a:rPr lang="zh-CN" altLang="en-US" sz="3600" dirty="0"/>
              <a:t>四</a:t>
            </a:r>
            <a:r>
              <a:rPr lang="zh-CN" altLang="en-US" sz="3600" dirty="0" smtClean="0"/>
              <a:t>、</a:t>
            </a:r>
            <a:r>
              <a:rPr lang="en-US" altLang="zh-CN" sz="3600" dirty="0" smtClean="0"/>
              <a:t>30/32</a:t>
            </a:r>
            <a:r>
              <a:rPr lang="zh-CN" altLang="en-US" sz="3600" dirty="0" smtClean="0"/>
              <a:t>路</a:t>
            </a:r>
            <a:r>
              <a:rPr lang="en-US" altLang="zh-CN" sz="3600" dirty="0" smtClean="0"/>
              <a:t>PCM</a:t>
            </a:r>
            <a:r>
              <a:rPr lang="zh-CN" altLang="en-US" sz="3600" dirty="0" smtClean="0"/>
              <a:t>基群帧结构简介</a:t>
            </a:r>
            <a:endParaRPr lang="zh-CN" altLang="en-US" sz="3600" dirty="0"/>
          </a:p>
        </p:txBody>
      </p:sp>
      <p:sp>
        <p:nvSpPr>
          <p:cNvPr id="221187" name="Rectangle 3"/>
          <p:cNvSpPr>
            <a:spLocks noGrp="1" noChangeArrowheads="1"/>
          </p:cNvSpPr>
          <p:nvPr>
            <p:ph type="body" idx="1"/>
          </p:nvPr>
        </p:nvSpPr>
        <p:spPr>
          <a:xfrm>
            <a:off x="714348" y="1500174"/>
            <a:ext cx="7858180" cy="4900634"/>
          </a:xfrm>
        </p:spPr>
        <p:txBody>
          <a:bodyPr>
            <a:normAutofit lnSpcReduction="10000"/>
          </a:bodyPr>
          <a:lstStyle/>
          <a:p>
            <a:pPr>
              <a:lnSpc>
                <a:spcPct val="150000"/>
              </a:lnSpc>
            </a:pPr>
            <a:r>
              <a:rPr kumimoji="1" lang="en-US" altLang="zh-CN" sz="2800" b="1" dirty="0"/>
              <a:t>1. </a:t>
            </a:r>
            <a:r>
              <a:rPr kumimoji="1" lang="zh-CN" altLang="en-US" sz="2800" b="1" dirty="0"/>
              <a:t>基本特性</a:t>
            </a:r>
          </a:p>
          <a:p>
            <a:pPr>
              <a:lnSpc>
                <a:spcPct val="150000"/>
              </a:lnSpc>
            </a:pPr>
            <a:r>
              <a:rPr kumimoji="1" lang="zh-CN" altLang="en-US" sz="2800" b="1" dirty="0"/>
              <a:t>　　话路数目：</a:t>
            </a:r>
            <a:r>
              <a:rPr kumimoji="1" lang="en-US" altLang="zh-CN" sz="2800" b="1" dirty="0"/>
              <a:t>30</a:t>
            </a:r>
          </a:p>
          <a:p>
            <a:pPr>
              <a:lnSpc>
                <a:spcPct val="150000"/>
              </a:lnSpc>
            </a:pPr>
            <a:r>
              <a:rPr kumimoji="1" lang="zh-CN" altLang="en-US" sz="2800" b="1" dirty="0"/>
              <a:t>　　抽样频率： </a:t>
            </a:r>
            <a:r>
              <a:rPr kumimoji="1" lang="en-US" altLang="zh-CN" sz="2800" b="1" dirty="0"/>
              <a:t>8 kHz</a:t>
            </a:r>
          </a:p>
          <a:p>
            <a:pPr>
              <a:lnSpc>
                <a:spcPct val="150000"/>
              </a:lnSpc>
            </a:pPr>
            <a:r>
              <a:rPr kumimoji="1" lang="zh-CN" altLang="en-US" sz="2800" b="1" dirty="0"/>
              <a:t>　　压扩特性：</a:t>
            </a:r>
            <a:r>
              <a:rPr kumimoji="1" lang="en-US" altLang="zh-CN" sz="2800" b="1" dirty="0"/>
              <a:t>A=87.6/13</a:t>
            </a:r>
            <a:r>
              <a:rPr kumimoji="1" lang="zh-CN" altLang="en-US" sz="2800" b="1" dirty="0"/>
              <a:t>折线压扩律， 编码位数</a:t>
            </a:r>
            <a:r>
              <a:rPr kumimoji="1" lang="en-US" altLang="zh-CN" sz="2800" b="1" i="1" dirty="0"/>
              <a:t>k</a:t>
            </a:r>
            <a:r>
              <a:rPr kumimoji="1" lang="en-US" altLang="zh-CN" sz="2800" b="1" dirty="0"/>
              <a:t>=8</a:t>
            </a:r>
            <a:r>
              <a:rPr kumimoji="1" lang="zh-CN" altLang="en-US" sz="2800" b="1" dirty="0"/>
              <a:t>， 采用逐次比较型编码器，其输出为折叠二进制码。</a:t>
            </a:r>
          </a:p>
          <a:p>
            <a:pPr>
              <a:lnSpc>
                <a:spcPct val="150000"/>
              </a:lnSpc>
            </a:pPr>
            <a:r>
              <a:rPr kumimoji="1" lang="zh-CN" altLang="en-US" sz="2800" b="1" dirty="0"/>
              <a:t>　　每帧时隙数：</a:t>
            </a:r>
            <a:r>
              <a:rPr kumimoji="1" lang="en-US" altLang="zh-CN" sz="2800" b="1" dirty="0" smtClean="0"/>
              <a:t>32</a:t>
            </a:r>
            <a:endParaRPr kumimoji="1" lang="en-US" altLang="zh-CN"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1187">
                                            <p:txEl>
                                              <p:pRg st="1" end="1"/>
                                            </p:txEl>
                                          </p:spTgt>
                                        </p:tgtEl>
                                        <p:attrNameLst>
                                          <p:attrName>style.visibility</p:attrName>
                                        </p:attrNameLst>
                                      </p:cBhvr>
                                      <p:to>
                                        <p:strVal val="visible"/>
                                      </p:to>
                                    </p:set>
                                    <p:anim calcmode="lin" valueType="num">
                                      <p:cBhvr additive="base">
                                        <p:cTn id="7" dur="500" fill="hold"/>
                                        <p:tgtEl>
                                          <p:spTgt spid="22118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118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1187">
                                            <p:txEl>
                                              <p:pRg st="2" end="2"/>
                                            </p:txEl>
                                          </p:spTgt>
                                        </p:tgtEl>
                                        <p:attrNameLst>
                                          <p:attrName>style.visibility</p:attrName>
                                        </p:attrNameLst>
                                      </p:cBhvr>
                                      <p:to>
                                        <p:strVal val="visible"/>
                                      </p:to>
                                    </p:set>
                                    <p:anim calcmode="lin" valueType="num">
                                      <p:cBhvr additive="base">
                                        <p:cTn id="13" dur="500" fill="hold"/>
                                        <p:tgtEl>
                                          <p:spTgt spid="221187">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118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1187">
                                            <p:txEl>
                                              <p:pRg st="3" end="3"/>
                                            </p:txEl>
                                          </p:spTgt>
                                        </p:tgtEl>
                                        <p:attrNameLst>
                                          <p:attrName>style.visibility</p:attrName>
                                        </p:attrNameLst>
                                      </p:cBhvr>
                                      <p:to>
                                        <p:strVal val="visible"/>
                                      </p:to>
                                    </p:set>
                                    <p:anim calcmode="lin" valueType="num">
                                      <p:cBhvr additive="base">
                                        <p:cTn id="19" dur="500" fill="hold"/>
                                        <p:tgtEl>
                                          <p:spTgt spid="22118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118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21187">
                                            <p:txEl>
                                              <p:pRg st="4" end="4"/>
                                            </p:txEl>
                                          </p:spTgt>
                                        </p:tgtEl>
                                        <p:attrNameLst>
                                          <p:attrName>style.visibility</p:attrName>
                                        </p:attrNameLst>
                                      </p:cBhvr>
                                      <p:to>
                                        <p:strVal val="visible"/>
                                      </p:to>
                                    </p:set>
                                    <p:anim calcmode="lin" valueType="num">
                                      <p:cBhvr additive="base">
                                        <p:cTn id="25" dur="500" fill="hold"/>
                                        <p:tgtEl>
                                          <p:spTgt spid="221187">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118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2216" name="Picture 8" descr="C:\Users\Administrator\AppData\Roaming\Tencent\Users\28121638\QQ\WinTemp\RichOle\I9H7}S~WRIQT2WF0G}5[@BH.jpg"/>
          <p:cNvPicPr>
            <a:picLocks noChangeAspect="1" noChangeArrowheads="1"/>
          </p:cNvPicPr>
          <p:nvPr/>
        </p:nvPicPr>
        <p:blipFill>
          <a:blip r:embed="rId2"/>
          <a:srcRect/>
          <a:stretch>
            <a:fillRect/>
          </a:stretch>
        </p:blipFill>
        <p:spPr bwMode="auto">
          <a:xfrm>
            <a:off x="214282" y="428604"/>
            <a:ext cx="7358082" cy="6429396"/>
          </a:xfrm>
          <a:prstGeom prst="rect">
            <a:avLst/>
          </a:prstGeom>
          <a:noFill/>
        </p:spPr>
      </p:pic>
      <p:sp>
        <p:nvSpPr>
          <p:cNvPr id="222215" name="Rectangle 7"/>
          <p:cNvSpPr>
            <a:spLocks noChangeArrowheads="1"/>
          </p:cNvSpPr>
          <p:nvPr/>
        </p:nvSpPr>
        <p:spPr bwMode="auto">
          <a:xfrm>
            <a:off x="6215074" y="3429000"/>
            <a:ext cx="2484437" cy="457200"/>
          </a:xfrm>
          <a:prstGeom prst="rect">
            <a:avLst/>
          </a:prstGeom>
          <a:noFill/>
          <a:ln w="9525">
            <a:noFill/>
            <a:miter lim="800000"/>
            <a:headEnd/>
            <a:tailEnd/>
          </a:ln>
          <a:effectLst/>
        </p:spPr>
        <p:txBody>
          <a:bodyPr wrap="none">
            <a:spAutoFit/>
          </a:bodyPr>
          <a:lstStyle/>
          <a:p>
            <a:r>
              <a:rPr kumimoji="1" lang="en-US" altLang="zh-CN" sz="2400" b="1" dirty="0">
                <a:solidFill>
                  <a:srgbClr val="000000"/>
                </a:solidFill>
                <a:latin typeface="宋体" pitchFamily="2" charset="-122"/>
              </a:rPr>
              <a:t>2. </a:t>
            </a:r>
            <a:r>
              <a:rPr kumimoji="1" lang="zh-CN" altLang="en-US" sz="2400" b="1" dirty="0">
                <a:solidFill>
                  <a:srgbClr val="000000"/>
                </a:solidFill>
                <a:latin typeface="宋体" pitchFamily="2" charset="-122"/>
              </a:rPr>
              <a:t>帧与复帧结构</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40" y="1428736"/>
            <a:ext cx="9144000" cy="4786346"/>
          </a:xfrm>
          <a:prstGeom prst="rect">
            <a:avLst/>
          </a:prstGeom>
          <a:solidFill>
            <a:schemeClr val="bg1">
              <a:alpha val="6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914400" y="500042"/>
            <a:ext cx="8229600" cy="857256"/>
          </a:xfrm>
        </p:spPr>
        <p:txBody>
          <a:bodyPr>
            <a:normAutofit/>
          </a:bodyPr>
          <a:lstStyle/>
          <a:p>
            <a:r>
              <a:rPr lang="zh-CN" altLang="en-US" b="1" dirty="0" smtClean="0"/>
              <a:t>几个重要参数：</a:t>
            </a:r>
            <a:endParaRPr lang="zh-CN" altLang="en-US" b="1" dirty="0"/>
          </a:p>
        </p:txBody>
      </p:sp>
      <p:sp>
        <p:nvSpPr>
          <p:cNvPr id="3" name="内容占位符 2"/>
          <p:cNvSpPr>
            <a:spLocks noGrp="1"/>
          </p:cNvSpPr>
          <p:nvPr>
            <p:ph idx="1"/>
          </p:nvPr>
        </p:nvSpPr>
        <p:spPr>
          <a:xfrm>
            <a:off x="857224" y="1571612"/>
            <a:ext cx="7858180" cy="4714908"/>
          </a:xfrm>
        </p:spPr>
        <p:txBody>
          <a:bodyPr>
            <a:normAutofit fontScale="85000" lnSpcReduction="10000"/>
          </a:bodyPr>
          <a:lstStyle/>
          <a:p>
            <a:pPr lvl="0">
              <a:lnSpc>
                <a:spcPct val="150000"/>
              </a:lnSpc>
            </a:pPr>
            <a:r>
              <a:rPr lang="zh-CN" altLang="en-US" b="1" u="sng" spc="300" dirty="0" smtClean="0"/>
              <a:t>帧同步码 </a:t>
            </a:r>
            <a:r>
              <a:rPr lang="en-US" altLang="zh-CN" b="1" u="sng" spc="300" dirty="0" smtClean="0"/>
              <a:t>0011011</a:t>
            </a:r>
          </a:p>
          <a:p>
            <a:pPr lvl="0">
              <a:lnSpc>
                <a:spcPct val="150000"/>
              </a:lnSpc>
            </a:pPr>
            <a:r>
              <a:rPr lang="zh-CN" altLang="en-US" b="1" u="sng" spc="300" dirty="0" smtClean="0"/>
              <a:t>复帧同步码 </a:t>
            </a:r>
            <a:r>
              <a:rPr lang="en-US" altLang="zh-CN" b="1" u="sng" spc="300" dirty="0" smtClean="0"/>
              <a:t>0000</a:t>
            </a:r>
          </a:p>
          <a:p>
            <a:pPr lvl="0">
              <a:lnSpc>
                <a:spcPct val="150000"/>
              </a:lnSpc>
            </a:pPr>
            <a:r>
              <a:rPr lang="zh-CN" altLang="en-US" b="1" u="sng" spc="300" dirty="0" smtClean="0"/>
              <a:t>帧周期</a:t>
            </a:r>
            <a:r>
              <a:rPr lang="en-US" b="1" u="sng" spc="300" dirty="0" smtClean="0"/>
              <a:t> 125µs</a:t>
            </a:r>
            <a:endParaRPr lang="zh-CN" altLang="en-US" b="1" u="sng" spc="300" dirty="0" smtClean="0"/>
          </a:p>
          <a:p>
            <a:pPr lvl="0">
              <a:lnSpc>
                <a:spcPct val="150000"/>
              </a:lnSpc>
            </a:pPr>
            <a:r>
              <a:rPr lang="zh-CN" altLang="en-US" b="1" u="sng" spc="300" dirty="0" smtClean="0"/>
              <a:t>路时隙</a:t>
            </a:r>
            <a:r>
              <a:rPr lang="en-US" b="1" u="sng" spc="300" dirty="0" smtClean="0"/>
              <a:t> 3.91µs</a:t>
            </a:r>
            <a:endParaRPr lang="zh-CN" altLang="en-US" b="1" u="sng" spc="300" dirty="0" smtClean="0"/>
          </a:p>
          <a:p>
            <a:pPr lvl="0">
              <a:lnSpc>
                <a:spcPct val="150000"/>
              </a:lnSpc>
            </a:pPr>
            <a:r>
              <a:rPr lang="zh-CN" altLang="en-US" b="1" u="sng" spc="300" dirty="0" smtClean="0"/>
              <a:t>位时隙</a:t>
            </a:r>
            <a:r>
              <a:rPr lang="en-US" b="1" u="sng" spc="300" dirty="0" smtClean="0"/>
              <a:t> 488ns</a:t>
            </a:r>
            <a:endParaRPr lang="zh-CN" altLang="en-US" b="1" u="sng" spc="300" dirty="0" smtClean="0"/>
          </a:p>
          <a:p>
            <a:pPr lvl="0">
              <a:lnSpc>
                <a:spcPct val="150000"/>
              </a:lnSpc>
            </a:pPr>
            <a:r>
              <a:rPr lang="zh-CN" altLang="en-US" b="1" u="sng" spc="300" dirty="0" smtClean="0"/>
              <a:t>帧长</a:t>
            </a:r>
            <a:r>
              <a:rPr lang="en-US" b="1" u="sng" spc="300" dirty="0" smtClean="0"/>
              <a:t> 256bit</a:t>
            </a:r>
            <a:endParaRPr lang="zh-CN" altLang="en-US" b="1" u="sng" spc="300" dirty="0" smtClean="0"/>
          </a:p>
          <a:p>
            <a:pPr lvl="0">
              <a:lnSpc>
                <a:spcPct val="150000"/>
              </a:lnSpc>
            </a:pPr>
            <a:r>
              <a:rPr lang="zh-CN" altLang="en-US" b="1" u="sng" spc="300" dirty="0" smtClean="0"/>
              <a:t>数字传输速率</a:t>
            </a:r>
            <a:r>
              <a:rPr lang="en-US" b="1" u="sng" spc="300" dirty="0" err="1" smtClean="0"/>
              <a:t>fb</a:t>
            </a:r>
            <a:r>
              <a:rPr lang="en-US" b="1" u="sng" spc="300" dirty="0" smtClean="0"/>
              <a:t>=8000</a:t>
            </a:r>
            <a:r>
              <a:rPr lang="en-US" altLang="zh-CN" b="1" u="sng" spc="300" dirty="0" smtClean="0"/>
              <a:t>×</a:t>
            </a:r>
            <a:r>
              <a:rPr lang="en-US" b="1" u="sng" spc="300" dirty="0" smtClean="0"/>
              <a:t>8</a:t>
            </a:r>
            <a:r>
              <a:rPr lang="en-US" altLang="zh-CN" b="1" u="sng" spc="300" dirty="0" smtClean="0"/>
              <a:t>×</a:t>
            </a:r>
            <a:r>
              <a:rPr lang="en-US" b="1" u="sng" spc="300" dirty="0" smtClean="0"/>
              <a:t>32=2048kb/s</a:t>
            </a:r>
            <a:endParaRPr lang="zh-CN" altLang="en-US" b="1" u="sng" spc="300" dirty="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40" y="1285860"/>
            <a:ext cx="9144000" cy="5000660"/>
          </a:xfrm>
          <a:prstGeom prst="rect">
            <a:avLst/>
          </a:prstGeom>
          <a:solidFill>
            <a:schemeClr val="bg1">
              <a:alpha val="6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234" name="Rectangle 2"/>
          <p:cNvSpPr>
            <a:spLocks noGrp="1" noChangeArrowheads="1"/>
          </p:cNvSpPr>
          <p:nvPr>
            <p:ph type="title"/>
          </p:nvPr>
        </p:nvSpPr>
        <p:spPr/>
        <p:txBody>
          <a:bodyPr/>
          <a:lstStyle/>
          <a:p>
            <a:r>
              <a:rPr lang="en-US" altLang="zh-CN" dirty="0" smtClean="0"/>
              <a:t>§6.5 </a:t>
            </a:r>
            <a:r>
              <a:rPr lang="zh-CN" altLang="en-US" dirty="0"/>
              <a:t>码分复用（</a:t>
            </a:r>
            <a:r>
              <a:rPr lang="en-US" altLang="zh-CN" dirty="0"/>
              <a:t>CDM</a:t>
            </a:r>
            <a:r>
              <a:rPr lang="zh-CN" altLang="en-US" dirty="0"/>
              <a:t>）简介</a:t>
            </a:r>
          </a:p>
        </p:txBody>
      </p:sp>
      <p:sp>
        <p:nvSpPr>
          <p:cNvPr id="223235" name="Rectangle 3"/>
          <p:cNvSpPr>
            <a:spLocks noGrp="1" noChangeArrowheads="1"/>
          </p:cNvSpPr>
          <p:nvPr>
            <p:ph type="body" idx="1"/>
          </p:nvPr>
        </p:nvSpPr>
        <p:spPr/>
        <p:txBody>
          <a:bodyPr/>
          <a:lstStyle/>
          <a:p>
            <a:r>
              <a:rPr lang="zh-CN" altLang="en-US" b="1" dirty="0"/>
              <a:t>基本原理：</a:t>
            </a:r>
            <a:r>
              <a:rPr lang="zh-CN" altLang="en-US" b="1" u="sng" dirty="0"/>
              <a:t>利用相互</a:t>
            </a:r>
            <a:r>
              <a:rPr lang="zh-CN" altLang="en-US" b="1" u="sng" dirty="0">
                <a:solidFill>
                  <a:srgbClr val="FF0000"/>
                </a:solidFill>
              </a:rPr>
              <a:t>正交</a:t>
            </a:r>
            <a:r>
              <a:rPr lang="zh-CN" altLang="en-US" b="1" u="sng" dirty="0"/>
              <a:t>的码组来携带信息</a:t>
            </a:r>
            <a:r>
              <a:rPr lang="zh-CN" altLang="en-US" b="1" dirty="0"/>
              <a:t>（即用</a:t>
            </a:r>
            <a:r>
              <a:rPr lang="en-US" altLang="zh-CN" b="1" dirty="0"/>
              <a:t>1</a:t>
            </a:r>
            <a:r>
              <a:rPr lang="zh-CN" altLang="en-US" b="1" dirty="0"/>
              <a:t>个码组表示</a:t>
            </a:r>
            <a:r>
              <a:rPr lang="en-US" altLang="zh-CN" b="1" dirty="0"/>
              <a:t>1</a:t>
            </a:r>
            <a:r>
              <a:rPr lang="zh-CN" altLang="en-US" b="1" dirty="0"/>
              <a:t>个比特</a:t>
            </a:r>
            <a:r>
              <a:rPr lang="en-US" altLang="zh-CN" b="1" dirty="0"/>
              <a:t>,</a:t>
            </a:r>
            <a:r>
              <a:rPr lang="zh-CN" altLang="en-US" b="1" dirty="0"/>
              <a:t>故称扩频）</a:t>
            </a:r>
          </a:p>
          <a:p>
            <a:r>
              <a:rPr lang="zh-CN" altLang="en-US" b="1" dirty="0"/>
              <a:t>在</a:t>
            </a:r>
            <a:r>
              <a:rPr lang="zh-CN" altLang="en-US" b="1" u="sng" dirty="0">
                <a:solidFill>
                  <a:srgbClr val="FF0000"/>
                </a:solidFill>
              </a:rPr>
              <a:t>频域</a:t>
            </a:r>
            <a:r>
              <a:rPr lang="zh-CN" altLang="en-US" b="1" dirty="0"/>
              <a:t>：相互</a:t>
            </a:r>
            <a:r>
              <a:rPr lang="zh-CN" altLang="en-US" b="1" u="sng" dirty="0"/>
              <a:t>重叠</a:t>
            </a:r>
          </a:p>
          <a:p>
            <a:r>
              <a:rPr lang="zh-CN" altLang="en-US" b="1" dirty="0"/>
              <a:t>在</a:t>
            </a:r>
            <a:r>
              <a:rPr lang="zh-CN" altLang="en-US" b="1" u="sng" dirty="0">
                <a:solidFill>
                  <a:srgbClr val="FF0000"/>
                </a:solidFill>
              </a:rPr>
              <a:t>时域</a:t>
            </a:r>
            <a:r>
              <a:rPr lang="zh-CN" altLang="en-US" b="1" dirty="0"/>
              <a:t>：也相互</a:t>
            </a:r>
            <a:r>
              <a:rPr lang="zh-CN" altLang="en-US" b="1" u="sng" dirty="0"/>
              <a:t>重叠</a:t>
            </a:r>
          </a:p>
          <a:p>
            <a:r>
              <a:rPr lang="zh-CN" altLang="en-US" b="1" dirty="0"/>
              <a:t>接收端：通过码组的</a:t>
            </a:r>
            <a:r>
              <a:rPr lang="zh-CN" altLang="en-US" b="1" dirty="0">
                <a:solidFill>
                  <a:srgbClr val="FF0000"/>
                </a:solidFill>
              </a:rPr>
              <a:t>正交计算</a:t>
            </a:r>
            <a:r>
              <a:rPr lang="zh-CN" altLang="en-US" b="1" dirty="0"/>
              <a:t>（相乘再积分）筛除其他路信号，留下对应路的信息</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40" y="1285860"/>
            <a:ext cx="9144000" cy="5000660"/>
          </a:xfrm>
          <a:prstGeom prst="rect">
            <a:avLst/>
          </a:prstGeom>
          <a:solidFill>
            <a:schemeClr val="bg1">
              <a:alpha val="6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474" name="Rectangle 2"/>
          <p:cNvSpPr>
            <a:spLocks noGrp="1" noChangeArrowheads="1"/>
          </p:cNvSpPr>
          <p:nvPr>
            <p:ph type="title"/>
          </p:nvPr>
        </p:nvSpPr>
        <p:spPr/>
        <p:txBody>
          <a:bodyPr/>
          <a:lstStyle/>
          <a:p>
            <a:r>
              <a:rPr lang="zh-CN" altLang="en-US"/>
              <a:t>正交码的特征</a:t>
            </a:r>
          </a:p>
        </p:txBody>
      </p:sp>
      <p:sp>
        <p:nvSpPr>
          <p:cNvPr id="233475" name="Rectangle 3"/>
          <p:cNvSpPr>
            <a:spLocks noGrp="1" noChangeArrowheads="1"/>
          </p:cNvSpPr>
          <p:nvPr>
            <p:ph type="body" idx="1"/>
          </p:nvPr>
        </p:nvSpPr>
        <p:spPr/>
        <p:txBody>
          <a:bodyPr/>
          <a:lstStyle/>
          <a:p>
            <a:r>
              <a:rPr lang="zh-CN" altLang="en-US" b="1" u="sng" dirty="0"/>
              <a:t>两个码组</a:t>
            </a:r>
            <a:r>
              <a:rPr lang="en-US" altLang="zh-CN" b="1" u="sng" dirty="0"/>
              <a:t>,</a:t>
            </a:r>
            <a:r>
              <a:rPr lang="zh-CN" altLang="en-US" b="1" u="sng" dirty="0"/>
              <a:t>如果对应位相同的个数和不同的个数相同</a:t>
            </a:r>
            <a:r>
              <a:rPr lang="en-US" altLang="zh-CN" b="1" u="sng" dirty="0"/>
              <a:t>,</a:t>
            </a:r>
            <a:r>
              <a:rPr lang="zh-CN" altLang="en-US" b="1" u="sng" dirty="0"/>
              <a:t>则成为</a:t>
            </a:r>
            <a:r>
              <a:rPr lang="zh-CN" altLang="en-US" b="1" u="sng" dirty="0">
                <a:solidFill>
                  <a:srgbClr val="FF0000"/>
                </a:solidFill>
              </a:rPr>
              <a:t>正交码组</a:t>
            </a:r>
          </a:p>
          <a:p>
            <a:r>
              <a:rPr lang="zh-CN" altLang="en-US" b="1" dirty="0"/>
              <a:t>如</a:t>
            </a:r>
          </a:p>
          <a:p>
            <a:pPr lvl="1"/>
            <a:r>
              <a:rPr lang="en-US" altLang="zh-CN" b="1" dirty="0"/>
              <a:t>0000</a:t>
            </a:r>
          </a:p>
          <a:p>
            <a:pPr lvl="1"/>
            <a:r>
              <a:rPr lang="en-US" altLang="zh-CN" b="1" dirty="0"/>
              <a:t>1010</a:t>
            </a:r>
          </a:p>
          <a:p>
            <a:pPr lvl="1"/>
            <a:r>
              <a:rPr lang="en-US" altLang="zh-CN" b="1" dirty="0"/>
              <a:t>0011</a:t>
            </a:r>
          </a:p>
          <a:p>
            <a:pPr lvl="1">
              <a:buFont typeface="Wingdings" pitchFamily="2" charset="2"/>
              <a:buNone/>
            </a:pPr>
            <a:r>
              <a:rPr lang="en-US" altLang="zh-CN" b="1" dirty="0"/>
              <a:t>(</a:t>
            </a:r>
            <a:r>
              <a:rPr lang="zh-CN" altLang="en-US" b="1" dirty="0"/>
              <a:t>这</a:t>
            </a:r>
            <a:r>
              <a:rPr lang="en-US" altLang="zh-CN" b="1" dirty="0"/>
              <a:t>3</a:t>
            </a:r>
            <a:r>
              <a:rPr lang="zh-CN" altLang="en-US" b="1" dirty="0"/>
              <a:t>个码组两两正交</a:t>
            </a:r>
            <a:r>
              <a:rPr lang="en-US" altLang="zh-CN" b="1" dirty="0"/>
              <a:t>,</a:t>
            </a:r>
            <a:r>
              <a:rPr lang="zh-CN" altLang="en-US" b="1" dirty="0"/>
              <a:t>组成一个正交”码系”</a:t>
            </a:r>
            <a:r>
              <a:rPr lang="en-US" altLang="zh-CN" b="1" dirty="0"/>
              <a:t>)</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矩形 62"/>
          <p:cNvSpPr/>
          <p:nvPr/>
        </p:nvSpPr>
        <p:spPr>
          <a:xfrm>
            <a:off x="40640" y="1285860"/>
            <a:ext cx="9144000" cy="5000660"/>
          </a:xfrm>
          <a:prstGeom prst="rect">
            <a:avLst/>
          </a:prstGeom>
          <a:solidFill>
            <a:schemeClr val="bg1">
              <a:alpha val="6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258" name="Rectangle 2"/>
          <p:cNvSpPr>
            <a:spLocks noGrp="1" noChangeArrowheads="1"/>
          </p:cNvSpPr>
          <p:nvPr>
            <p:ph type="title"/>
          </p:nvPr>
        </p:nvSpPr>
        <p:spPr/>
        <p:txBody>
          <a:bodyPr/>
          <a:lstStyle/>
          <a:p>
            <a:r>
              <a:rPr lang="zh-CN" altLang="en-US"/>
              <a:t>码分复用举例说明（扩频）</a:t>
            </a:r>
          </a:p>
        </p:txBody>
      </p:sp>
      <p:grpSp>
        <p:nvGrpSpPr>
          <p:cNvPr id="2" name="Group 4"/>
          <p:cNvGrpSpPr>
            <a:grpSpLocks/>
          </p:cNvGrpSpPr>
          <p:nvPr/>
        </p:nvGrpSpPr>
        <p:grpSpPr bwMode="auto">
          <a:xfrm>
            <a:off x="971550" y="3248025"/>
            <a:ext cx="1385888" cy="379413"/>
            <a:chOff x="864" y="1776"/>
            <a:chExt cx="1344" cy="336"/>
          </a:xfrm>
        </p:grpSpPr>
        <p:sp>
          <p:nvSpPr>
            <p:cNvPr id="224261" name="Line 5"/>
            <p:cNvSpPr>
              <a:spLocks noChangeShapeType="1"/>
            </p:cNvSpPr>
            <p:nvPr/>
          </p:nvSpPr>
          <p:spPr bwMode="auto">
            <a:xfrm flipV="1">
              <a:off x="864" y="1776"/>
              <a:ext cx="0" cy="336"/>
            </a:xfrm>
            <a:prstGeom prst="line">
              <a:avLst/>
            </a:prstGeom>
            <a:noFill/>
            <a:ln w="38100">
              <a:solidFill>
                <a:schemeClr val="tx1"/>
              </a:solidFill>
              <a:miter lim="800000"/>
              <a:headEnd/>
              <a:tailEnd/>
            </a:ln>
            <a:effectLst/>
          </p:spPr>
          <p:txBody>
            <a:bodyPr wrap="none"/>
            <a:lstStyle/>
            <a:p>
              <a:endParaRPr lang="zh-CN" altLang="en-US"/>
            </a:p>
          </p:txBody>
        </p:sp>
        <p:sp>
          <p:nvSpPr>
            <p:cNvPr id="224262" name="Line 6"/>
            <p:cNvSpPr>
              <a:spLocks noChangeShapeType="1"/>
            </p:cNvSpPr>
            <p:nvPr/>
          </p:nvSpPr>
          <p:spPr bwMode="auto">
            <a:xfrm>
              <a:off x="864" y="1776"/>
              <a:ext cx="336" cy="0"/>
            </a:xfrm>
            <a:prstGeom prst="line">
              <a:avLst/>
            </a:prstGeom>
            <a:noFill/>
            <a:ln w="38100">
              <a:solidFill>
                <a:schemeClr val="tx1"/>
              </a:solidFill>
              <a:miter lim="800000"/>
              <a:headEnd/>
              <a:tailEnd/>
            </a:ln>
            <a:effectLst/>
          </p:spPr>
          <p:txBody>
            <a:bodyPr wrap="none"/>
            <a:lstStyle/>
            <a:p>
              <a:endParaRPr lang="zh-CN" altLang="en-US"/>
            </a:p>
          </p:txBody>
        </p:sp>
        <p:sp>
          <p:nvSpPr>
            <p:cNvPr id="224263" name="Line 7"/>
            <p:cNvSpPr>
              <a:spLocks noChangeShapeType="1"/>
            </p:cNvSpPr>
            <p:nvPr/>
          </p:nvSpPr>
          <p:spPr bwMode="auto">
            <a:xfrm>
              <a:off x="1200" y="1776"/>
              <a:ext cx="0" cy="336"/>
            </a:xfrm>
            <a:prstGeom prst="line">
              <a:avLst/>
            </a:prstGeom>
            <a:noFill/>
            <a:ln w="38100">
              <a:solidFill>
                <a:schemeClr val="tx1"/>
              </a:solidFill>
              <a:miter lim="800000"/>
              <a:headEnd/>
              <a:tailEnd/>
            </a:ln>
            <a:effectLst/>
          </p:spPr>
          <p:txBody>
            <a:bodyPr wrap="none"/>
            <a:lstStyle/>
            <a:p>
              <a:endParaRPr lang="zh-CN" altLang="en-US"/>
            </a:p>
          </p:txBody>
        </p:sp>
        <p:sp>
          <p:nvSpPr>
            <p:cNvPr id="224264" name="Line 8"/>
            <p:cNvSpPr>
              <a:spLocks noChangeShapeType="1"/>
            </p:cNvSpPr>
            <p:nvPr/>
          </p:nvSpPr>
          <p:spPr bwMode="auto">
            <a:xfrm>
              <a:off x="1200" y="2112"/>
              <a:ext cx="336" cy="0"/>
            </a:xfrm>
            <a:prstGeom prst="line">
              <a:avLst/>
            </a:prstGeom>
            <a:noFill/>
            <a:ln w="38100">
              <a:solidFill>
                <a:schemeClr val="tx1"/>
              </a:solidFill>
              <a:miter lim="800000"/>
              <a:headEnd/>
              <a:tailEnd/>
            </a:ln>
            <a:effectLst/>
          </p:spPr>
          <p:txBody>
            <a:bodyPr wrap="none"/>
            <a:lstStyle/>
            <a:p>
              <a:endParaRPr lang="zh-CN" altLang="en-US"/>
            </a:p>
          </p:txBody>
        </p:sp>
        <p:sp>
          <p:nvSpPr>
            <p:cNvPr id="224265" name="Line 9"/>
            <p:cNvSpPr>
              <a:spLocks noChangeShapeType="1"/>
            </p:cNvSpPr>
            <p:nvPr/>
          </p:nvSpPr>
          <p:spPr bwMode="auto">
            <a:xfrm>
              <a:off x="1536" y="1776"/>
              <a:ext cx="0" cy="336"/>
            </a:xfrm>
            <a:prstGeom prst="line">
              <a:avLst/>
            </a:prstGeom>
            <a:noFill/>
            <a:ln w="38100">
              <a:solidFill>
                <a:schemeClr val="tx1"/>
              </a:solidFill>
              <a:miter lim="800000"/>
              <a:headEnd/>
              <a:tailEnd/>
            </a:ln>
            <a:effectLst/>
          </p:spPr>
          <p:txBody>
            <a:bodyPr wrap="none"/>
            <a:lstStyle/>
            <a:p>
              <a:endParaRPr lang="zh-CN" altLang="en-US"/>
            </a:p>
          </p:txBody>
        </p:sp>
        <p:sp>
          <p:nvSpPr>
            <p:cNvPr id="224266" name="Line 10"/>
            <p:cNvSpPr>
              <a:spLocks noChangeShapeType="1"/>
            </p:cNvSpPr>
            <p:nvPr/>
          </p:nvSpPr>
          <p:spPr bwMode="auto">
            <a:xfrm>
              <a:off x="1536" y="1776"/>
              <a:ext cx="336" cy="0"/>
            </a:xfrm>
            <a:prstGeom prst="line">
              <a:avLst/>
            </a:prstGeom>
            <a:noFill/>
            <a:ln w="38100">
              <a:solidFill>
                <a:schemeClr val="tx1"/>
              </a:solidFill>
              <a:miter lim="800000"/>
              <a:headEnd/>
              <a:tailEnd/>
            </a:ln>
            <a:effectLst/>
          </p:spPr>
          <p:txBody>
            <a:bodyPr wrap="none"/>
            <a:lstStyle/>
            <a:p>
              <a:endParaRPr lang="zh-CN" altLang="en-US"/>
            </a:p>
          </p:txBody>
        </p:sp>
        <p:sp>
          <p:nvSpPr>
            <p:cNvPr id="224267" name="Line 11"/>
            <p:cNvSpPr>
              <a:spLocks noChangeShapeType="1"/>
            </p:cNvSpPr>
            <p:nvPr/>
          </p:nvSpPr>
          <p:spPr bwMode="auto">
            <a:xfrm>
              <a:off x="1872" y="2112"/>
              <a:ext cx="336" cy="0"/>
            </a:xfrm>
            <a:prstGeom prst="line">
              <a:avLst/>
            </a:prstGeom>
            <a:noFill/>
            <a:ln w="38100">
              <a:solidFill>
                <a:schemeClr val="tx1"/>
              </a:solidFill>
              <a:miter lim="800000"/>
              <a:headEnd/>
              <a:tailEnd/>
            </a:ln>
            <a:effectLst/>
          </p:spPr>
          <p:txBody>
            <a:bodyPr wrap="none"/>
            <a:lstStyle/>
            <a:p>
              <a:endParaRPr lang="zh-CN" altLang="en-US"/>
            </a:p>
          </p:txBody>
        </p:sp>
        <p:sp>
          <p:nvSpPr>
            <p:cNvPr id="224268" name="Line 12"/>
            <p:cNvSpPr>
              <a:spLocks noChangeShapeType="1"/>
            </p:cNvSpPr>
            <p:nvPr/>
          </p:nvSpPr>
          <p:spPr bwMode="auto">
            <a:xfrm>
              <a:off x="1872" y="1776"/>
              <a:ext cx="0" cy="336"/>
            </a:xfrm>
            <a:prstGeom prst="line">
              <a:avLst/>
            </a:prstGeom>
            <a:noFill/>
            <a:ln w="38100">
              <a:solidFill>
                <a:schemeClr val="tx1"/>
              </a:solidFill>
              <a:miter lim="800000"/>
              <a:headEnd/>
              <a:tailEnd/>
            </a:ln>
            <a:effectLst/>
          </p:spPr>
          <p:txBody>
            <a:bodyPr wrap="none"/>
            <a:lstStyle/>
            <a:p>
              <a:endParaRPr lang="zh-CN" altLang="en-US"/>
            </a:p>
          </p:txBody>
        </p:sp>
      </p:grpSp>
      <p:sp>
        <p:nvSpPr>
          <p:cNvPr id="224269" name="Line 13"/>
          <p:cNvSpPr>
            <a:spLocks noChangeShapeType="1"/>
          </p:cNvSpPr>
          <p:nvPr/>
        </p:nvSpPr>
        <p:spPr bwMode="auto">
          <a:xfrm flipV="1">
            <a:off x="1038225" y="4656138"/>
            <a:ext cx="0" cy="379412"/>
          </a:xfrm>
          <a:prstGeom prst="line">
            <a:avLst/>
          </a:prstGeom>
          <a:noFill/>
          <a:ln w="38100">
            <a:solidFill>
              <a:schemeClr val="tx1"/>
            </a:solidFill>
            <a:miter lim="800000"/>
            <a:headEnd/>
            <a:tailEnd/>
          </a:ln>
          <a:effectLst/>
        </p:spPr>
        <p:txBody>
          <a:bodyPr wrap="none"/>
          <a:lstStyle/>
          <a:p>
            <a:endParaRPr lang="zh-CN" altLang="en-US"/>
          </a:p>
        </p:txBody>
      </p:sp>
      <p:sp>
        <p:nvSpPr>
          <p:cNvPr id="224270" name="Line 14"/>
          <p:cNvSpPr>
            <a:spLocks noChangeShapeType="1"/>
          </p:cNvSpPr>
          <p:nvPr/>
        </p:nvSpPr>
        <p:spPr bwMode="auto">
          <a:xfrm>
            <a:off x="1038225" y="4656138"/>
            <a:ext cx="658813" cy="0"/>
          </a:xfrm>
          <a:prstGeom prst="line">
            <a:avLst/>
          </a:prstGeom>
          <a:noFill/>
          <a:ln w="38100">
            <a:solidFill>
              <a:schemeClr val="tx1"/>
            </a:solidFill>
            <a:miter lim="800000"/>
            <a:headEnd/>
            <a:tailEnd/>
          </a:ln>
          <a:effectLst/>
        </p:spPr>
        <p:txBody>
          <a:bodyPr wrap="none"/>
          <a:lstStyle/>
          <a:p>
            <a:endParaRPr lang="zh-CN" altLang="en-US"/>
          </a:p>
        </p:txBody>
      </p:sp>
      <p:sp>
        <p:nvSpPr>
          <p:cNvPr id="224271" name="Line 15"/>
          <p:cNvSpPr>
            <a:spLocks noChangeShapeType="1"/>
          </p:cNvSpPr>
          <p:nvPr/>
        </p:nvSpPr>
        <p:spPr bwMode="auto">
          <a:xfrm>
            <a:off x="1697038" y="4656138"/>
            <a:ext cx="0" cy="379412"/>
          </a:xfrm>
          <a:prstGeom prst="line">
            <a:avLst/>
          </a:prstGeom>
          <a:noFill/>
          <a:ln w="38100">
            <a:solidFill>
              <a:schemeClr val="tx1"/>
            </a:solidFill>
            <a:miter lim="800000"/>
            <a:headEnd/>
            <a:tailEnd/>
          </a:ln>
          <a:effectLst/>
        </p:spPr>
        <p:txBody>
          <a:bodyPr wrap="none"/>
          <a:lstStyle/>
          <a:p>
            <a:endParaRPr lang="zh-CN" altLang="en-US"/>
          </a:p>
        </p:txBody>
      </p:sp>
      <p:sp>
        <p:nvSpPr>
          <p:cNvPr id="224272" name="Line 16"/>
          <p:cNvSpPr>
            <a:spLocks noChangeShapeType="1"/>
          </p:cNvSpPr>
          <p:nvPr/>
        </p:nvSpPr>
        <p:spPr bwMode="auto">
          <a:xfrm>
            <a:off x="1697038" y="5035550"/>
            <a:ext cx="660400" cy="0"/>
          </a:xfrm>
          <a:prstGeom prst="line">
            <a:avLst/>
          </a:prstGeom>
          <a:noFill/>
          <a:ln w="38100">
            <a:solidFill>
              <a:schemeClr val="tx1"/>
            </a:solidFill>
            <a:miter lim="800000"/>
            <a:headEnd/>
            <a:tailEnd/>
          </a:ln>
          <a:effectLst/>
        </p:spPr>
        <p:txBody>
          <a:bodyPr wrap="none"/>
          <a:lstStyle/>
          <a:p>
            <a:endParaRPr lang="zh-CN" altLang="en-US"/>
          </a:p>
        </p:txBody>
      </p:sp>
      <p:sp>
        <p:nvSpPr>
          <p:cNvPr id="224273" name="Line 17"/>
          <p:cNvSpPr>
            <a:spLocks noChangeShapeType="1"/>
          </p:cNvSpPr>
          <p:nvPr/>
        </p:nvSpPr>
        <p:spPr bwMode="auto">
          <a:xfrm>
            <a:off x="708025" y="2976563"/>
            <a:ext cx="263525" cy="0"/>
          </a:xfrm>
          <a:prstGeom prst="line">
            <a:avLst/>
          </a:prstGeom>
          <a:noFill/>
          <a:ln w="38100">
            <a:solidFill>
              <a:srgbClr val="FF3300"/>
            </a:solidFill>
            <a:miter lim="800000"/>
            <a:headEnd/>
            <a:tailEnd/>
          </a:ln>
          <a:effectLst/>
        </p:spPr>
        <p:txBody>
          <a:bodyPr wrap="none"/>
          <a:lstStyle/>
          <a:p>
            <a:endParaRPr lang="zh-CN" altLang="en-US"/>
          </a:p>
        </p:txBody>
      </p:sp>
      <p:sp>
        <p:nvSpPr>
          <p:cNvPr id="224274" name="Line 18"/>
          <p:cNvSpPr>
            <a:spLocks noChangeShapeType="1"/>
          </p:cNvSpPr>
          <p:nvPr/>
        </p:nvSpPr>
        <p:spPr bwMode="auto">
          <a:xfrm flipV="1">
            <a:off x="971550" y="2597150"/>
            <a:ext cx="0" cy="379413"/>
          </a:xfrm>
          <a:prstGeom prst="line">
            <a:avLst/>
          </a:prstGeom>
          <a:noFill/>
          <a:ln w="38100">
            <a:solidFill>
              <a:srgbClr val="FF3300"/>
            </a:solidFill>
            <a:miter lim="800000"/>
            <a:headEnd/>
            <a:tailEnd/>
          </a:ln>
          <a:effectLst/>
        </p:spPr>
        <p:txBody>
          <a:bodyPr wrap="none"/>
          <a:lstStyle/>
          <a:p>
            <a:endParaRPr lang="zh-CN" altLang="en-US"/>
          </a:p>
        </p:txBody>
      </p:sp>
      <p:sp>
        <p:nvSpPr>
          <p:cNvPr id="224275" name="Line 19"/>
          <p:cNvSpPr>
            <a:spLocks noChangeShapeType="1"/>
          </p:cNvSpPr>
          <p:nvPr/>
        </p:nvSpPr>
        <p:spPr bwMode="auto">
          <a:xfrm>
            <a:off x="971550" y="2597150"/>
            <a:ext cx="1385888" cy="0"/>
          </a:xfrm>
          <a:prstGeom prst="line">
            <a:avLst/>
          </a:prstGeom>
          <a:noFill/>
          <a:ln w="38100">
            <a:solidFill>
              <a:srgbClr val="FF3300"/>
            </a:solidFill>
            <a:miter lim="800000"/>
            <a:headEnd/>
            <a:tailEnd/>
          </a:ln>
          <a:effectLst/>
        </p:spPr>
        <p:txBody>
          <a:bodyPr wrap="none"/>
          <a:lstStyle/>
          <a:p>
            <a:endParaRPr lang="zh-CN" altLang="en-US"/>
          </a:p>
        </p:txBody>
      </p:sp>
      <p:sp>
        <p:nvSpPr>
          <p:cNvPr id="224276" name="Line 20"/>
          <p:cNvSpPr>
            <a:spLocks noChangeShapeType="1"/>
          </p:cNvSpPr>
          <p:nvPr/>
        </p:nvSpPr>
        <p:spPr bwMode="auto">
          <a:xfrm flipV="1">
            <a:off x="2357438" y="2597150"/>
            <a:ext cx="0" cy="379413"/>
          </a:xfrm>
          <a:prstGeom prst="line">
            <a:avLst/>
          </a:prstGeom>
          <a:noFill/>
          <a:ln w="38100">
            <a:solidFill>
              <a:srgbClr val="FF3300"/>
            </a:solidFill>
            <a:miter lim="800000"/>
            <a:headEnd/>
            <a:tailEnd/>
          </a:ln>
          <a:effectLst/>
        </p:spPr>
        <p:txBody>
          <a:bodyPr wrap="none"/>
          <a:lstStyle/>
          <a:p>
            <a:endParaRPr lang="zh-CN" altLang="en-US"/>
          </a:p>
        </p:txBody>
      </p:sp>
      <p:sp>
        <p:nvSpPr>
          <p:cNvPr id="224277" name="Line 21"/>
          <p:cNvSpPr>
            <a:spLocks noChangeShapeType="1"/>
          </p:cNvSpPr>
          <p:nvPr/>
        </p:nvSpPr>
        <p:spPr bwMode="auto">
          <a:xfrm>
            <a:off x="2357438" y="2976563"/>
            <a:ext cx="263525" cy="0"/>
          </a:xfrm>
          <a:prstGeom prst="line">
            <a:avLst/>
          </a:prstGeom>
          <a:noFill/>
          <a:ln w="38100">
            <a:solidFill>
              <a:srgbClr val="FF3300"/>
            </a:solidFill>
            <a:miter lim="800000"/>
            <a:headEnd/>
            <a:tailEnd/>
          </a:ln>
          <a:effectLst/>
        </p:spPr>
        <p:txBody>
          <a:bodyPr wrap="none"/>
          <a:lstStyle/>
          <a:p>
            <a:endParaRPr lang="zh-CN" altLang="en-US"/>
          </a:p>
        </p:txBody>
      </p:sp>
      <p:grpSp>
        <p:nvGrpSpPr>
          <p:cNvPr id="3" name="Group 22"/>
          <p:cNvGrpSpPr>
            <a:grpSpLocks/>
          </p:cNvGrpSpPr>
          <p:nvPr/>
        </p:nvGrpSpPr>
        <p:grpSpPr bwMode="auto">
          <a:xfrm>
            <a:off x="2874963" y="2847975"/>
            <a:ext cx="1593850" cy="723900"/>
            <a:chOff x="2249" y="1422"/>
            <a:chExt cx="1495" cy="642"/>
          </a:xfrm>
        </p:grpSpPr>
        <p:sp>
          <p:nvSpPr>
            <p:cNvPr id="224279" name="AutoShape 23"/>
            <p:cNvSpPr>
              <a:spLocks noChangeArrowheads="1"/>
            </p:cNvSpPr>
            <p:nvPr/>
          </p:nvSpPr>
          <p:spPr bwMode="auto">
            <a:xfrm>
              <a:off x="2784" y="1584"/>
              <a:ext cx="336" cy="336"/>
            </a:xfrm>
            <a:prstGeom prst="flowChartSummingJunction">
              <a:avLst/>
            </a:prstGeom>
            <a:noFill/>
            <a:ln w="38100">
              <a:solidFill>
                <a:schemeClr val="tx1"/>
              </a:solidFill>
              <a:miter lim="800000"/>
              <a:headEnd/>
              <a:tailEnd/>
            </a:ln>
            <a:effectLst/>
          </p:spPr>
          <p:txBody>
            <a:bodyPr wrap="none" anchor="ctr"/>
            <a:lstStyle/>
            <a:p>
              <a:endParaRPr lang="zh-CN" altLang="en-US"/>
            </a:p>
          </p:txBody>
        </p:sp>
        <p:sp>
          <p:nvSpPr>
            <p:cNvPr id="224280" name="AutoShape 24"/>
            <p:cNvSpPr>
              <a:spLocks noChangeArrowheads="1"/>
            </p:cNvSpPr>
            <p:nvPr/>
          </p:nvSpPr>
          <p:spPr bwMode="auto">
            <a:xfrm rot="1480989">
              <a:off x="2249" y="1422"/>
              <a:ext cx="480" cy="192"/>
            </a:xfrm>
            <a:prstGeom prst="rightArrow">
              <a:avLst>
                <a:gd name="adj1" fmla="val 50000"/>
                <a:gd name="adj2" fmla="val 62500"/>
              </a:avLst>
            </a:prstGeom>
            <a:solidFill>
              <a:schemeClr val="accent1"/>
            </a:solidFill>
            <a:ln w="9525">
              <a:solidFill>
                <a:schemeClr val="tx1"/>
              </a:solidFill>
              <a:miter lim="800000"/>
              <a:headEnd/>
              <a:tailEnd/>
            </a:ln>
            <a:effectLst/>
          </p:spPr>
          <p:txBody>
            <a:bodyPr wrap="none" anchor="ctr"/>
            <a:lstStyle/>
            <a:p>
              <a:endParaRPr lang="zh-CN" altLang="en-US"/>
            </a:p>
          </p:txBody>
        </p:sp>
        <p:sp>
          <p:nvSpPr>
            <p:cNvPr id="224281" name="AutoShape 25"/>
            <p:cNvSpPr>
              <a:spLocks noChangeArrowheads="1"/>
            </p:cNvSpPr>
            <p:nvPr/>
          </p:nvSpPr>
          <p:spPr bwMode="auto">
            <a:xfrm rot="-1219140">
              <a:off x="2263" y="1830"/>
              <a:ext cx="432" cy="234"/>
            </a:xfrm>
            <a:prstGeom prst="rightArrow">
              <a:avLst>
                <a:gd name="adj1" fmla="val 50000"/>
                <a:gd name="adj2" fmla="val 46154"/>
              </a:avLst>
            </a:prstGeom>
            <a:solidFill>
              <a:schemeClr val="accent1"/>
            </a:solidFill>
            <a:ln w="9525">
              <a:solidFill>
                <a:schemeClr val="tx1"/>
              </a:solidFill>
              <a:miter lim="800000"/>
              <a:headEnd/>
              <a:tailEnd/>
            </a:ln>
            <a:effectLst/>
          </p:spPr>
          <p:txBody>
            <a:bodyPr wrap="none" anchor="ctr"/>
            <a:lstStyle/>
            <a:p>
              <a:endParaRPr lang="zh-CN" altLang="en-US"/>
            </a:p>
          </p:txBody>
        </p:sp>
        <p:sp>
          <p:nvSpPr>
            <p:cNvPr id="224282" name="AutoShape 26"/>
            <p:cNvSpPr>
              <a:spLocks noChangeArrowheads="1"/>
            </p:cNvSpPr>
            <p:nvPr/>
          </p:nvSpPr>
          <p:spPr bwMode="auto">
            <a:xfrm>
              <a:off x="3312" y="1680"/>
              <a:ext cx="432" cy="192"/>
            </a:xfrm>
            <a:prstGeom prst="rightArrow">
              <a:avLst>
                <a:gd name="adj1" fmla="val 50000"/>
                <a:gd name="adj2" fmla="val 56250"/>
              </a:avLst>
            </a:prstGeom>
            <a:solidFill>
              <a:schemeClr val="accent1"/>
            </a:solidFill>
            <a:ln w="9525">
              <a:solidFill>
                <a:schemeClr val="tx1"/>
              </a:solidFill>
              <a:miter lim="800000"/>
              <a:headEnd/>
              <a:tailEnd/>
            </a:ln>
            <a:effectLst/>
          </p:spPr>
          <p:txBody>
            <a:bodyPr wrap="none" anchor="ctr"/>
            <a:lstStyle/>
            <a:p>
              <a:endParaRPr lang="zh-CN" altLang="en-US"/>
            </a:p>
          </p:txBody>
        </p:sp>
      </p:grpSp>
      <p:grpSp>
        <p:nvGrpSpPr>
          <p:cNvPr id="4" name="Group 27"/>
          <p:cNvGrpSpPr>
            <a:grpSpLocks/>
          </p:cNvGrpSpPr>
          <p:nvPr/>
        </p:nvGrpSpPr>
        <p:grpSpPr bwMode="auto">
          <a:xfrm>
            <a:off x="2874963" y="4310063"/>
            <a:ext cx="1527175" cy="725487"/>
            <a:chOff x="2249" y="2718"/>
            <a:chExt cx="1495" cy="642"/>
          </a:xfrm>
        </p:grpSpPr>
        <p:sp>
          <p:nvSpPr>
            <p:cNvPr id="224284" name="AutoShape 28"/>
            <p:cNvSpPr>
              <a:spLocks noChangeArrowheads="1"/>
            </p:cNvSpPr>
            <p:nvPr/>
          </p:nvSpPr>
          <p:spPr bwMode="auto">
            <a:xfrm>
              <a:off x="2784" y="2880"/>
              <a:ext cx="336" cy="336"/>
            </a:xfrm>
            <a:prstGeom prst="flowChartSummingJunction">
              <a:avLst/>
            </a:prstGeom>
            <a:noFill/>
            <a:ln w="38100">
              <a:solidFill>
                <a:schemeClr val="tx1"/>
              </a:solidFill>
              <a:miter lim="800000"/>
              <a:headEnd/>
              <a:tailEnd/>
            </a:ln>
            <a:effectLst/>
          </p:spPr>
          <p:txBody>
            <a:bodyPr wrap="none" anchor="ctr"/>
            <a:lstStyle/>
            <a:p>
              <a:endParaRPr lang="zh-CN" altLang="en-US"/>
            </a:p>
          </p:txBody>
        </p:sp>
        <p:sp>
          <p:nvSpPr>
            <p:cNvPr id="224285" name="AutoShape 29"/>
            <p:cNvSpPr>
              <a:spLocks noChangeArrowheads="1"/>
            </p:cNvSpPr>
            <p:nvPr/>
          </p:nvSpPr>
          <p:spPr bwMode="auto">
            <a:xfrm rot="1480989">
              <a:off x="2249" y="2718"/>
              <a:ext cx="480" cy="192"/>
            </a:xfrm>
            <a:prstGeom prst="rightArrow">
              <a:avLst>
                <a:gd name="adj1" fmla="val 50000"/>
                <a:gd name="adj2" fmla="val 62500"/>
              </a:avLst>
            </a:prstGeom>
            <a:solidFill>
              <a:schemeClr val="accent1"/>
            </a:solidFill>
            <a:ln w="9525">
              <a:solidFill>
                <a:schemeClr val="tx1"/>
              </a:solidFill>
              <a:miter lim="800000"/>
              <a:headEnd/>
              <a:tailEnd/>
            </a:ln>
            <a:effectLst/>
          </p:spPr>
          <p:txBody>
            <a:bodyPr wrap="none" anchor="ctr"/>
            <a:lstStyle/>
            <a:p>
              <a:endParaRPr lang="zh-CN" altLang="en-US"/>
            </a:p>
          </p:txBody>
        </p:sp>
        <p:sp>
          <p:nvSpPr>
            <p:cNvPr id="224286" name="AutoShape 30"/>
            <p:cNvSpPr>
              <a:spLocks noChangeArrowheads="1"/>
            </p:cNvSpPr>
            <p:nvPr/>
          </p:nvSpPr>
          <p:spPr bwMode="auto">
            <a:xfrm rot="-1219140">
              <a:off x="2263" y="3126"/>
              <a:ext cx="432" cy="234"/>
            </a:xfrm>
            <a:prstGeom prst="rightArrow">
              <a:avLst>
                <a:gd name="adj1" fmla="val 50000"/>
                <a:gd name="adj2" fmla="val 46154"/>
              </a:avLst>
            </a:prstGeom>
            <a:solidFill>
              <a:schemeClr val="accent1"/>
            </a:solidFill>
            <a:ln w="9525">
              <a:solidFill>
                <a:schemeClr val="tx1"/>
              </a:solidFill>
              <a:miter lim="800000"/>
              <a:headEnd/>
              <a:tailEnd/>
            </a:ln>
            <a:effectLst/>
          </p:spPr>
          <p:txBody>
            <a:bodyPr wrap="none" anchor="ctr"/>
            <a:lstStyle/>
            <a:p>
              <a:endParaRPr lang="zh-CN" altLang="en-US"/>
            </a:p>
          </p:txBody>
        </p:sp>
        <p:sp>
          <p:nvSpPr>
            <p:cNvPr id="224287" name="AutoShape 31"/>
            <p:cNvSpPr>
              <a:spLocks noChangeArrowheads="1"/>
            </p:cNvSpPr>
            <p:nvPr/>
          </p:nvSpPr>
          <p:spPr bwMode="auto">
            <a:xfrm>
              <a:off x="3312" y="2976"/>
              <a:ext cx="432" cy="192"/>
            </a:xfrm>
            <a:prstGeom prst="rightArrow">
              <a:avLst>
                <a:gd name="adj1" fmla="val 50000"/>
                <a:gd name="adj2" fmla="val 56250"/>
              </a:avLst>
            </a:prstGeom>
            <a:solidFill>
              <a:schemeClr val="accent1"/>
            </a:solidFill>
            <a:ln w="9525">
              <a:solidFill>
                <a:schemeClr val="tx1"/>
              </a:solidFill>
              <a:miter lim="800000"/>
              <a:headEnd/>
              <a:tailEnd/>
            </a:ln>
            <a:effectLst/>
          </p:spPr>
          <p:txBody>
            <a:bodyPr wrap="none" anchor="ctr"/>
            <a:lstStyle/>
            <a:p>
              <a:endParaRPr lang="zh-CN" altLang="en-US"/>
            </a:p>
          </p:txBody>
        </p:sp>
      </p:grpSp>
      <p:sp>
        <p:nvSpPr>
          <p:cNvPr id="224288" name="Line 32"/>
          <p:cNvSpPr>
            <a:spLocks noChangeShapeType="1"/>
          </p:cNvSpPr>
          <p:nvPr/>
        </p:nvSpPr>
        <p:spPr bwMode="auto">
          <a:xfrm>
            <a:off x="708025" y="4060825"/>
            <a:ext cx="263525" cy="0"/>
          </a:xfrm>
          <a:prstGeom prst="line">
            <a:avLst/>
          </a:prstGeom>
          <a:noFill/>
          <a:ln w="38100">
            <a:solidFill>
              <a:srgbClr val="FF3300"/>
            </a:solidFill>
            <a:miter lim="800000"/>
            <a:headEnd/>
            <a:tailEnd/>
          </a:ln>
          <a:effectLst/>
        </p:spPr>
        <p:txBody>
          <a:bodyPr wrap="none"/>
          <a:lstStyle/>
          <a:p>
            <a:endParaRPr lang="zh-CN" altLang="en-US"/>
          </a:p>
        </p:txBody>
      </p:sp>
      <p:sp>
        <p:nvSpPr>
          <p:cNvPr id="224289" name="Line 33"/>
          <p:cNvSpPr>
            <a:spLocks noChangeShapeType="1"/>
          </p:cNvSpPr>
          <p:nvPr/>
        </p:nvSpPr>
        <p:spPr bwMode="auto">
          <a:xfrm>
            <a:off x="2357438" y="4060825"/>
            <a:ext cx="263525" cy="0"/>
          </a:xfrm>
          <a:prstGeom prst="line">
            <a:avLst/>
          </a:prstGeom>
          <a:noFill/>
          <a:ln w="38100">
            <a:solidFill>
              <a:srgbClr val="FF3300"/>
            </a:solidFill>
            <a:miter lim="800000"/>
            <a:headEnd/>
            <a:tailEnd/>
          </a:ln>
          <a:effectLst/>
        </p:spPr>
        <p:txBody>
          <a:bodyPr wrap="none"/>
          <a:lstStyle/>
          <a:p>
            <a:endParaRPr lang="zh-CN" altLang="en-US"/>
          </a:p>
        </p:txBody>
      </p:sp>
      <p:sp>
        <p:nvSpPr>
          <p:cNvPr id="224290" name="Line 34"/>
          <p:cNvSpPr>
            <a:spLocks noChangeShapeType="1"/>
          </p:cNvSpPr>
          <p:nvPr/>
        </p:nvSpPr>
        <p:spPr bwMode="auto">
          <a:xfrm flipV="1">
            <a:off x="971550" y="4060825"/>
            <a:ext cx="0" cy="379413"/>
          </a:xfrm>
          <a:prstGeom prst="line">
            <a:avLst/>
          </a:prstGeom>
          <a:noFill/>
          <a:ln w="38100">
            <a:solidFill>
              <a:srgbClr val="FF3300"/>
            </a:solidFill>
            <a:miter lim="800000"/>
            <a:headEnd/>
            <a:tailEnd/>
          </a:ln>
          <a:effectLst/>
        </p:spPr>
        <p:txBody>
          <a:bodyPr wrap="none"/>
          <a:lstStyle/>
          <a:p>
            <a:endParaRPr lang="zh-CN" altLang="en-US"/>
          </a:p>
        </p:txBody>
      </p:sp>
      <p:sp>
        <p:nvSpPr>
          <p:cNvPr id="224291" name="Line 35"/>
          <p:cNvSpPr>
            <a:spLocks noChangeShapeType="1"/>
          </p:cNvSpPr>
          <p:nvPr/>
        </p:nvSpPr>
        <p:spPr bwMode="auto">
          <a:xfrm flipV="1">
            <a:off x="2357438" y="4060825"/>
            <a:ext cx="0" cy="379413"/>
          </a:xfrm>
          <a:prstGeom prst="line">
            <a:avLst/>
          </a:prstGeom>
          <a:noFill/>
          <a:ln w="38100">
            <a:solidFill>
              <a:srgbClr val="FF3300"/>
            </a:solidFill>
            <a:miter lim="800000"/>
            <a:headEnd/>
            <a:tailEnd/>
          </a:ln>
          <a:effectLst/>
        </p:spPr>
        <p:txBody>
          <a:bodyPr wrap="none"/>
          <a:lstStyle/>
          <a:p>
            <a:endParaRPr lang="zh-CN" altLang="en-US"/>
          </a:p>
        </p:txBody>
      </p:sp>
      <p:sp>
        <p:nvSpPr>
          <p:cNvPr id="224292" name="Line 36"/>
          <p:cNvSpPr>
            <a:spLocks noChangeShapeType="1"/>
          </p:cNvSpPr>
          <p:nvPr/>
        </p:nvSpPr>
        <p:spPr bwMode="auto">
          <a:xfrm>
            <a:off x="971550" y="4440238"/>
            <a:ext cx="1385888" cy="0"/>
          </a:xfrm>
          <a:prstGeom prst="line">
            <a:avLst/>
          </a:prstGeom>
          <a:noFill/>
          <a:ln w="38100">
            <a:solidFill>
              <a:srgbClr val="FF3300"/>
            </a:solidFill>
            <a:miter lim="800000"/>
            <a:headEnd/>
            <a:tailEnd/>
          </a:ln>
          <a:effectLst/>
        </p:spPr>
        <p:txBody>
          <a:bodyPr wrap="none"/>
          <a:lstStyle/>
          <a:p>
            <a:endParaRPr lang="zh-CN" altLang="en-US"/>
          </a:p>
        </p:txBody>
      </p:sp>
      <p:sp>
        <p:nvSpPr>
          <p:cNvPr id="224293" name="Line 37"/>
          <p:cNvSpPr>
            <a:spLocks noChangeShapeType="1"/>
          </p:cNvSpPr>
          <p:nvPr/>
        </p:nvSpPr>
        <p:spPr bwMode="auto">
          <a:xfrm>
            <a:off x="4594225" y="4818063"/>
            <a:ext cx="660400" cy="0"/>
          </a:xfrm>
          <a:prstGeom prst="line">
            <a:avLst/>
          </a:prstGeom>
          <a:noFill/>
          <a:ln w="38100">
            <a:solidFill>
              <a:srgbClr val="FF3300"/>
            </a:solidFill>
            <a:miter lim="800000"/>
            <a:headEnd/>
            <a:tailEnd/>
          </a:ln>
          <a:effectLst/>
        </p:spPr>
        <p:txBody>
          <a:bodyPr wrap="none"/>
          <a:lstStyle/>
          <a:p>
            <a:endParaRPr lang="zh-CN" altLang="en-US"/>
          </a:p>
        </p:txBody>
      </p:sp>
      <p:sp>
        <p:nvSpPr>
          <p:cNvPr id="224294" name="Line 38"/>
          <p:cNvSpPr>
            <a:spLocks noChangeShapeType="1"/>
          </p:cNvSpPr>
          <p:nvPr/>
        </p:nvSpPr>
        <p:spPr bwMode="auto">
          <a:xfrm flipV="1">
            <a:off x="5254625" y="4440238"/>
            <a:ext cx="0" cy="377825"/>
          </a:xfrm>
          <a:prstGeom prst="line">
            <a:avLst/>
          </a:prstGeom>
          <a:noFill/>
          <a:ln w="38100">
            <a:solidFill>
              <a:srgbClr val="FF3300"/>
            </a:solidFill>
            <a:miter lim="800000"/>
            <a:headEnd/>
            <a:tailEnd/>
          </a:ln>
          <a:effectLst/>
        </p:spPr>
        <p:txBody>
          <a:bodyPr wrap="none"/>
          <a:lstStyle/>
          <a:p>
            <a:endParaRPr lang="zh-CN" altLang="en-US"/>
          </a:p>
        </p:txBody>
      </p:sp>
      <p:sp>
        <p:nvSpPr>
          <p:cNvPr id="224295" name="Line 39"/>
          <p:cNvSpPr>
            <a:spLocks noChangeShapeType="1"/>
          </p:cNvSpPr>
          <p:nvPr/>
        </p:nvSpPr>
        <p:spPr bwMode="auto">
          <a:xfrm>
            <a:off x="5254625" y="4440238"/>
            <a:ext cx="658813" cy="0"/>
          </a:xfrm>
          <a:prstGeom prst="line">
            <a:avLst/>
          </a:prstGeom>
          <a:noFill/>
          <a:ln w="38100">
            <a:solidFill>
              <a:srgbClr val="FF3300"/>
            </a:solidFill>
            <a:miter lim="800000"/>
            <a:headEnd/>
            <a:tailEnd/>
          </a:ln>
          <a:effectLst/>
        </p:spPr>
        <p:txBody>
          <a:bodyPr wrap="none"/>
          <a:lstStyle/>
          <a:p>
            <a:endParaRPr lang="zh-CN" altLang="en-US"/>
          </a:p>
        </p:txBody>
      </p:sp>
      <p:sp>
        <p:nvSpPr>
          <p:cNvPr id="224296" name="Line 40"/>
          <p:cNvSpPr>
            <a:spLocks noChangeShapeType="1"/>
          </p:cNvSpPr>
          <p:nvPr/>
        </p:nvSpPr>
        <p:spPr bwMode="auto">
          <a:xfrm>
            <a:off x="5913438" y="4440238"/>
            <a:ext cx="0" cy="377825"/>
          </a:xfrm>
          <a:prstGeom prst="line">
            <a:avLst/>
          </a:prstGeom>
          <a:noFill/>
          <a:ln w="38100">
            <a:solidFill>
              <a:srgbClr val="FF3300"/>
            </a:solidFill>
            <a:miter lim="800000"/>
            <a:headEnd/>
            <a:tailEnd/>
          </a:ln>
          <a:effectLst/>
        </p:spPr>
        <p:txBody>
          <a:bodyPr wrap="none"/>
          <a:lstStyle/>
          <a:p>
            <a:endParaRPr lang="zh-CN" altLang="en-US"/>
          </a:p>
        </p:txBody>
      </p:sp>
      <p:sp>
        <p:nvSpPr>
          <p:cNvPr id="224297" name="Line 41"/>
          <p:cNvSpPr>
            <a:spLocks noChangeShapeType="1"/>
          </p:cNvSpPr>
          <p:nvPr/>
        </p:nvSpPr>
        <p:spPr bwMode="auto">
          <a:xfrm flipV="1">
            <a:off x="4594225" y="3030538"/>
            <a:ext cx="0" cy="379412"/>
          </a:xfrm>
          <a:prstGeom prst="line">
            <a:avLst/>
          </a:prstGeom>
          <a:noFill/>
          <a:ln w="38100">
            <a:solidFill>
              <a:srgbClr val="FF3300"/>
            </a:solidFill>
            <a:miter lim="800000"/>
            <a:headEnd/>
            <a:tailEnd/>
          </a:ln>
          <a:effectLst/>
        </p:spPr>
        <p:txBody>
          <a:bodyPr wrap="none"/>
          <a:lstStyle/>
          <a:p>
            <a:endParaRPr lang="zh-CN" altLang="en-US"/>
          </a:p>
        </p:txBody>
      </p:sp>
      <p:sp>
        <p:nvSpPr>
          <p:cNvPr id="224298" name="Line 42"/>
          <p:cNvSpPr>
            <a:spLocks noChangeShapeType="1"/>
          </p:cNvSpPr>
          <p:nvPr/>
        </p:nvSpPr>
        <p:spPr bwMode="auto">
          <a:xfrm>
            <a:off x="4594225" y="3030538"/>
            <a:ext cx="346075" cy="0"/>
          </a:xfrm>
          <a:prstGeom prst="line">
            <a:avLst/>
          </a:prstGeom>
          <a:noFill/>
          <a:ln w="38100">
            <a:solidFill>
              <a:srgbClr val="FF3300"/>
            </a:solidFill>
            <a:miter lim="800000"/>
            <a:headEnd/>
            <a:tailEnd/>
          </a:ln>
          <a:effectLst/>
        </p:spPr>
        <p:txBody>
          <a:bodyPr wrap="none"/>
          <a:lstStyle/>
          <a:p>
            <a:endParaRPr lang="zh-CN" altLang="en-US"/>
          </a:p>
        </p:txBody>
      </p:sp>
      <p:sp>
        <p:nvSpPr>
          <p:cNvPr id="224299" name="Line 43"/>
          <p:cNvSpPr>
            <a:spLocks noChangeShapeType="1"/>
          </p:cNvSpPr>
          <p:nvPr/>
        </p:nvSpPr>
        <p:spPr bwMode="auto">
          <a:xfrm>
            <a:off x="4940300" y="3030538"/>
            <a:ext cx="0" cy="379412"/>
          </a:xfrm>
          <a:prstGeom prst="line">
            <a:avLst/>
          </a:prstGeom>
          <a:noFill/>
          <a:ln w="38100">
            <a:solidFill>
              <a:srgbClr val="FF3300"/>
            </a:solidFill>
            <a:miter lim="800000"/>
            <a:headEnd/>
            <a:tailEnd/>
          </a:ln>
          <a:effectLst/>
        </p:spPr>
        <p:txBody>
          <a:bodyPr wrap="none"/>
          <a:lstStyle/>
          <a:p>
            <a:endParaRPr lang="zh-CN" altLang="en-US"/>
          </a:p>
        </p:txBody>
      </p:sp>
      <p:sp>
        <p:nvSpPr>
          <p:cNvPr id="224300" name="Line 44"/>
          <p:cNvSpPr>
            <a:spLocks noChangeShapeType="1"/>
          </p:cNvSpPr>
          <p:nvPr/>
        </p:nvSpPr>
        <p:spPr bwMode="auto">
          <a:xfrm>
            <a:off x="4940300" y="3409950"/>
            <a:ext cx="347663" cy="0"/>
          </a:xfrm>
          <a:prstGeom prst="line">
            <a:avLst/>
          </a:prstGeom>
          <a:noFill/>
          <a:ln w="38100">
            <a:solidFill>
              <a:srgbClr val="FF3300"/>
            </a:solidFill>
            <a:miter lim="800000"/>
            <a:headEnd/>
            <a:tailEnd/>
          </a:ln>
          <a:effectLst/>
        </p:spPr>
        <p:txBody>
          <a:bodyPr wrap="none"/>
          <a:lstStyle/>
          <a:p>
            <a:endParaRPr lang="zh-CN" altLang="en-US"/>
          </a:p>
        </p:txBody>
      </p:sp>
      <p:sp>
        <p:nvSpPr>
          <p:cNvPr id="224301" name="Line 45"/>
          <p:cNvSpPr>
            <a:spLocks noChangeShapeType="1"/>
          </p:cNvSpPr>
          <p:nvPr/>
        </p:nvSpPr>
        <p:spPr bwMode="auto">
          <a:xfrm>
            <a:off x="5287963" y="3030538"/>
            <a:ext cx="0" cy="379412"/>
          </a:xfrm>
          <a:prstGeom prst="line">
            <a:avLst/>
          </a:prstGeom>
          <a:noFill/>
          <a:ln w="38100">
            <a:solidFill>
              <a:srgbClr val="FF3300"/>
            </a:solidFill>
            <a:miter lim="800000"/>
            <a:headEnd/>
            <a:tailEnd/>
          </a:ln>
          <a:effectLst/>
        </p:spPr>
        <p:txBody>
          <a:bodyPr wrap="none"/>
          <a:lstStyle/>
          <a:p>
            <a:endParaRPr lang="zh-CN" altLang="en-US"/>
          </a:p>
        </p:txBody>
      </p:sp>
      <p:sp>
        <p:nvSpPr>
          <p:cNvPr id="224302" name="Line 46"/>
          <p:cNvSpPr>
            <a:spLocks noChangeShapeType="1"/>
          </p:cNvSpPr>
          <p:nvPr/>
        </p:nvSpPr>
        <p:spPr bwMode="auto">
          <a:xfrm>
            <a:off x="5287963" y="3030538"/>
            <a:ext cx="346075" cy="0"/>
          </a:xfrm>
          <a:prstGeom prst="line">
            <a:avLst/>
          </a:prstGeom>
          <a:noFill/>
          <a:ln w="38100">
            <a:solidFill>
              <a:srgbClr val="FF3300"/>
            </a:solidFill>
            <a:miter lim="800000"/>
            <a:headEnd/>
            <a:tailEnd/>
          </a:ln>
          <a:effectLst/>
        </p:spPr>
        <p:txBody>
          <a:bodyPr wrap="none"/>
          <a:lstStyle/>
          <a:p>
            <a:endParaRPr lang="zh-CN" altLang="en-US"/>
          </a:p>
        </p:txBody>
      </p:sp>
      <p:sp>
        <p:nvSpPr>
          <p:cNvPr id="224303" name="Line 47"/>
          <p:cNvSpPr>
            <a:spLocks noChangeShapeType="1"/>
          </p:cNvSpPr>
          <p:nvPr/>
        </p:nvSpPr>
        <p:spPr bwMode="auto">
          <a:xfrm>
            <a:off x="5634038" y="3409950"/>
            <a:ext cx="346075" cy="0"/>
          </a:xfrm>
          <a:prstGeom prst="line">
            <a:avLst/>
          </a:prstGeom>
          <a:noFill/>
          <a:ln w="38100">
            <a:solidFill>
              <a:srgbClr val="FF3300"/>
            </a:solidFill>
            <a:miter lim="800000"/>
            <a:headEnd/>
            <a:tailEnd/>
          </a:ln>
          <a:effectLst/>
        </p:spPr>
        <p:txBody>
          <a:bodyPr wrap="none"/>
          <a:lstStyle/>
          <a:p>
            <a:endParaRPr lang="zh-CN" altLang="en-US"/>
          </a:p>
        </p:txBody>
      </p:sp>
      <p:sp>
        <p:nvSpPr>
          <p:cNvPr id="224304" name="Line 48"/>
          <p:cNvSpPr>
            <a:spLocks noChangeShapeType="1"/>
          </p:cNvSpPr>
          <p:nvPr/>
        </p:nvSpPr>
        <p:spPr bwMode="auto">
          <a:xfrm>
            <a:off x="5634038" y="3030538"/>
            <a:ext cx="0" cy="379412"/>
          </a:xfrm>
          <a:prstGeom prst="line">
            <a:avLst/>
          </a:prstGeom>
          <a:noFill/>
          <a:ln w="38100">
            <a:solidFill>
              <a:srgbClr val="FF3300"/>
            </a:solidFill>
            <a:miter lim="800000"/>
            <a:headEnd/>
            <a:tailEnd/>
          </a:ln>
          <a:effectLst/>
        </p:spPr>
        <p:txBody>
          <a:bodyPr wrap="none"/>
          <a:lstStyle/>
          <a:p>
            <a:endParaRPr lang="zh-CN" altLang="en-US"/>
          </a:p>
        </p:txBody>
      </p:sp>
      <p:grpSp>
        <p:nvGrpSpPr>
          <p:cNvPr id="5" name="Group 49"/>
          <p:cNvGrpSpPr>
            <a:grpSpLocks/>
          </p:cNvGrpSpPr>
          <p:nvPr/>
        </p:nvGrpSpPr>
        <p:grpSpPr bwMode="auto">
          <a:xfrm>
            <a:off x="5737225" y="3663950"/>
            <a:ext cx="1447800" cy="561975"/>
            <a:chOff x="4176" y="3582"/>
            <a:chExt cx="1111" cy="642"/>
          </a:xfrm>
        </p:grpSpPr>
        <p:sp>
          <p:nvSpPr>
            <p:cNvPr id="224306" name="AutoShape 50"/>
            <p:cNvSpPr>
              <a:spLocks noChangeArrowheads="1"/>
            </p:cNvSpPr>
            <p:nvPr/>
          </p:nvSpPr>
          <p:spPr bwMode="auto">
            <a:xfrm rot="1480989">
              <a:off x="4176" y="3582"/>
              <a:ext cx="357" cy="192"/>
            </a:xfrm>
            <a:prstGeom prst="rightArrow">
              <a:avLst>
                <a:gd name="adj1" fmla="val 50000"/>
                <a:gd name="adj2" fmla="val 46484"/>
              </a:avLst>
            </a:prstGeom>
            <a:solidFill>
              <a:schemeClr val="accent1"/>
            </a:solidFill>
            <a:ln w="9525">
              <a:solidFill>
                <a:schemeClr val="tx1"/>
              </a:solidFill>
              <a:miter lim="800000"/>
              <a:headEnd/>
              <a:tailEnd/>
            </a:ln>
            <a:effectLst/>
          </p:spPr>
          <p:txBody>
            <a:bodyPr wrap="none" anchor="ctr"/>
            <a:lstStyle/>
            <a:p>
              <a:endParaRPr lang="zh-CN" altLang="en-US"/>
            </a:p>
          </p:txBody>
        </p:sp>
        <p:sp>
          <p:nvSpPr>
            <p:cNvPr id="224307" name="AutoShape 51"/>
            <p:cNvSpPr>
              <a:spLocks noChangeArrowheads="1"/>
            </p:cNvSpPr>
            <p:nvPr/>
          </p:nvSpPr>
          <p:spPr bwMode="auto">
            <a:xfrm rot="-1219140">
              <a:off x="4186" y="3990"/>
              <a:ext cx="321" cy="234"/>
            </a:xfrm>
            <a:prstGeom prst="rightArrow">
              <a:avLst>
                <a:gd name="adj1" fmla="val 50000"/>
                <a:gd name="adj2" fmla="val 34295"/>
              </a:avLst>
            </a:prstGeom>
            <a:solidFill>
              <a:schemeClr val="accent1"/>
            </a:solidFill>
            <a:ln w="9525">
              <a:solidFill>
                <a:schemeClr val="tx1"/>
              </a:solidFill>
              <a:miter lim="800000"/>
              <a:headEnd/>
              <a:tailEnd/>
            </a:ln>
            <a:effectLst/>
          </p:spPr>
          <p:txBody>
            <a:bodyPr wrap="none" anchor="ctr"/>
            <a:lstStyle/>
            <a:p>
              <a:endParaRPr lang="zh-CN" altLang="en-US"/>
            </a:p>
          </p:txBody>
        </p:sp>
        <p:sp>
          <p:nvSpPr>
            <p:cNvPr id="224308" name="AutoShape 52"/>
            <p:cNvSpPr>
              <a:spLocks noChangeArrowheads="1"/>
            </p:cNvSpPr>
            <p:nvPr/>
          </p:nvSpPr>
          <p:spPr bwMode="auto">
            <a:xfrm>
              <a:off x="4966" y="3840"/>
              <a:ext cx="321" cy="192"/>
            </a:xfrm>
            <a:prstGeom prst="rightArrow">
              <a:avLst>
                <a:gd name="adj1" fmla="val 50000"/>
                <a:gd name="adj2" fmla="val 41797"/>
              </a:avLst>
            </a:prstGeom>
            <a:solidFill>
              <a:schemeClr val="accent1"/>
            </a:solidFill>
            <a:ln w="9525">
              <a:solidFill>
                <a:schemeClr val="tx1"/>
              </a:solidFill>
              <a:miter lim="800000"/>
              <a:headEnd/>
              <a:tailEnd/>
            </a:ln>
            <a:effectLst/>
          </p:spPr>
          <p:txBody>
            <a:bodyPr wrap="none" anchor="ctr"/>
            <a:lstStyle/>
            <a:p>
              <a:endParaRPr lang="zh-CN" altLang="en-US"/>
            </a:p>
          </p:txBody>
        </p:sp>
        <p:sp>
          <p:nvSpPr>
            <p:cNvPr id="224309" name="AutoShape 53"/>
            <p:cNvSpPr>
              <a:spLocks noChangeArrowheads="1"/>
            </p:cNvSpPr>
            <p:nvPr/>
          </p:nvSpPr>
          <p:spPr bwMode="auto">
            <a:xfrm>
              <a:off x="4608" y="3726"/>
              <a:ext cx="288" cy="384"/>
            </a:xfrm>
            <a:prstGeom prst="flowChartOr">
              <a:avLst/>
            </a:prstGeom>
            <a:noFill/>
            <a:ln w="38100">
              <a:solidFill>
                <a:schemeClr val="tx1"/>
              </a:solidFill>
              <a:miter lim="800000"/>
              <a:headEnd/>
              <a:tailEnd/>
            </a:ln>
            <a:effectLst/>
          </p:spPr>
          <p:txBody>
            <a:bodyPr wrap="none" anchor="ctr"/>
            <a:lstStyle/>
            <a:p>
              <a:endParaRPr lang="zh-CN" altLang="en-US"/>
            </a:p>
          </p:txBody>
        </p:sp>
      </p:grpSp>
      <p:sp>
        <p:nvSpPr>
          <p:cNvPr id="224310" name="Line 54"/>
          <p:cNvSpPr>
            <a:spLocks noChangeShapeType="1"/>
          </p:cNvSpPr>
          <p:nvPr/>
        </p:nvSpPr>
        <p:spPr bwMode="auto">
          <a:xfrm>
            <a:off x="7296150" y="3968750"/>
            <a:ext cx="346075" cy="0"/>
          </a:xfrm>
          <a:prstGeom prst="line">
            <a:avLst/>
          </a:prstGeom>
          <a:noFill/>
          <a:ln w="38100">
            <a:solidFill>
              <a:srgbClr val="FF3300"/>
            </a:solidFill>
            <a:miter lim="800000"/>
            <a:headEnd/>
            <a:tailEnd/>
          </a:ln>
          <a:effectLst/>
        </p:spPr>
        <p:txBody>
          <a:bodyPr wrap="none"/>
          <a:lstStyle/>
          <a:p>
            <a:endParaRPr lang="zh-CN" altLang="en-US"/>
          </a:p>
        </p:txBody>
      </p:sp>
      <p:sp>
        <p:nvSpPr>
          <p:cNvPr id="224311" name="Line 55"/>
          <p:cNvSpPr>
            <a:spLocks noChangeShapeType="1"/>
          </p:cNvSpPr>
          <p:nvPr/>
        </p:nvSpPr>
        <p:spPr bwMode="auto">
          <a:xfrm>
            <a:off x="7642225" y="3968750"/>
            <a:ext cx="0" cy="379413"/>
          </a:xfrm>
          <a:prstGeom prst="line">
            <a:avLst/>
          </a:prstGeom>
          <a:noFill/>
          <a:ln w="38100">
            <a:solidFill>
              <a:srgbClr val="FF3300"/>
            </a:solidFill>
            <a:miter lim="800000"/>
            <a:headEnd/>
            <a:tailEnd/>
          </a:ln>
          <a:effectLst/>
        </p:spPr>
        <p:txBody>
          <a:bodyPr wrap="none"/>
          <a:lstStyle/>
          <a:p>
            <a:endParaRPr lang="zh-CN" altLang="en-US"/>
          </a:p>
        </p:txBody>
      </p:sp>
      <p:sp>
        <p:nvSpPr>
          <p:cNvPr id="224312" name="Line 56"/>
          <p:cNvSpPr>
            <a:spLocks noChangeShapeType="1"/>
          </p:cNvSpPr>
          <p:nvPr/>
        </p:nvSpPr>
        <p:spPr bwMode="auto">
          <a:xfrm>
            <a:off x="7642225" y="4349750"/>
            <a:ext cx="347663" cy="0"/>
          </a:xfrm>
          <a:prstGeom prst="line">
            <a:avLst/>
          </a:prstGeom>
          <a:noFill/>
          <a:ln w="38100">
            <a:solidFill>
              <a:srgbClr val="FF3300"/>
            </a:solidFill>
            <a:miter lim="800000"/>
            <a:headEnd/>
            <a:tailEnd/>
          </a:ln>
          <a:effectLst/>
        </p:spPr>
        <p:txBody>
          <a:bodyPr wrap="none"/>
          <a:lstStyle/>
          <a:p>
            <a:endParaRPr lang="zh-CN" altLang="en-US"/>
          </a:p>
        </p:txBody>
      </p:sp>
      <p:sp>
        <p:nvSpPr>
          <p:cNvPr id="224313" name="Line 57"/>
          <p:cNvSpPr>
            <a:spLocks noChangeShapeType="1"/>
          </p:cNvSpPr>
          <p:nvPr/>
        </p:nvSpPr>
        <p:spPr bwMode="auto">
          <a:xfrm>
            <a:off x="7947025" y="3970338"/>
            <a:ext cx="0" cy="379412"/>
          </a:xfrm>
          <a:prstGeom prst="line">
            <a:avLst/>
          </a:prstGeom>
          <a:noFill/>
          <a:ln w="38100">
            <a:solidFill>
              <a:srgbClr val="FF3300"/>
            </a:solidFill>
            <a:miter lim="800000"/>
            <a:headEnd/>
            <a:tailEnd/>
          </a:ln>
          <a:effectLst/>
        </p:spPr>
        <p:txBody>
          <a:bodyPr wrap="none"/>
          <a:lstStyle/>
          <a:p>
            <a:endParaRPr lang="zh-CN" altLang="en-US"/>
          </a:p>
        </p:txBody>
      </p:sp>
      <p:sp>
        <p:nvSpPr>
          <p:cNvPr id="224314" name="Line 58"/>
          <p:cNvSpPr>
            <a:spLocks noChangeShapeType="1"/>
          </p:cNvSpPr>
          <p:nvPr/>
        </p:nvSpPr>
        <p:spPr bwMode="auto">
          <a:xfrm>
            <a:off x="7947025" y="3589338"/>
            <a:ext cx="0" cy="379412"/>
          </a:xfrm>
          <a:prstGeom prst="line">
            <a:avLst/>
          </a:prstGeom>
          <a:noFill/>
          <a:ln w="38100">
            <a:solidFill>
              <a:srgbClr val="FF3300"/>
            </a:solidFill>
            <a:miter lim="800000"/>
            <a:headEnd/>
            <a:tailEnd/>
          </a:ln>
          <a:effectLst/>
        </p:spPr>
        <p:txBody>
          <a:bodyPr wrap="none"/>
          <a:lstStyle/>
          <a:p>
            <a:endParaRPr lang="zh-CN" altLang="en-US"/>
          </a:p>
        </p:txBody>
      </p:sp>
      <p:sp>
        <p:nvSpPr>
          <p:cNvPr id="224315" name="Line 59"/>
          <p:cNvSpPr>
            <a:spLocks noChangeShapeType="1"/>
          </p:cNvSpPr>
          <p:nvPr/>
        </p:nvSpPr>
        <p:spPr bwMode="auto">
          <a:xfrm>
            <a:off x="7947025" y="3587750"/>
            <a:ext cx="346075" cy="0"/>
          </a:xfrm>
          <a:prstGeom prst="line">
            <a:avLst/>
          </a:prstGeom>
          <a:noFill/>
          <a:ln w="38100">
            <a:solidFill>
              <a:srgbClr val="FF3300"/>
            </a:solidFill>
            <a:miter lim="800000"/>
            <a:headEnd/>
            <a:tailEnd/>
          </a:ln>
          <a:effectLst/>
        </p:spPr>
        <p:txBody>
          <a:bodyPr wrap="none"/>
          <a:lstStyle/>
          <a:p>
            <a:endParaRPr lang="zh-CN" altLang="en-US"/>
          </a:p>
        </p:txBody>
      </p:sp>
      <p:sp>
        <p:nvSpPr>
          <p:cNvPr id="224316" name="Line 60"/>
          <p:cNvSpPr>
            <a:spLocks noChangeShapeType="1"/>
          </p:cNvSpPr>
          <p:nvPr/>
        </p:nvSpPr>
        <p:spPr bwMode="auto">
          <a:xfrm>
            <a:off x="8251825" y="3589338"/>
            <a:ext cx="0" cy="379412"/>
          </a:xfrm>
          <a:prstGeom prst="line">
            <a:avLst/>
          </a:prstGeom>
          <a:noFill/>
          <a:ln w="38100">
            <a:solidFill>
              <a:srgbClr val="FF3300"/>
            </a:solidFill>
            <a:miter lim="800000"/>
            <a:headEnd/>
            <a:tailEnd/>
          </a:ln>
          <a:effectLst/>
        </p:spPr>
        <p:txBody>
          <a:bodyPr wrap="none"/>
          <a:lstStyle/>
          <a:p>
            <a:endParaRPr lang="zh-CN" altLang="en-US"/>
          </a:p>
        </p:txBody>
      </p:sp>
      <p:sp>
        <p:nvSpPr>
          <p:cNvPr id="224317" name="Line 61"/>
          <p:cNvSpPr>
            <a:spLocks noChangeShapeType="1"/>
          </p:cNvSpPr>
          <p:nvPr/>
        </p:nvSpPr>
        <p:spPr bwMode="auto">
          <a:xfrm>
            <a:off x="8251825" y="3968750"/>
            <a:ext cx="346075" cy="0"/>
          </a:xfrm>
          <a:prstGeom prst="line">
            <a:avLst/>
          </a:prstGeom>
          <a:noFill/>
          <a:ln w="38100">
            <a:solidFill>
              <a:srgbClr val="FF3300"/>
            </a:solidFill>
            <a:miter lim="800000"/>
            <a:headEnd/>
            <a:tailEnd/>
          </a:ln>
          <a:effectLst/>
        </p:spPr>
        <p:txBody>
          <a:bodyPr wrap="none"/>
          <a:lstStyle/>
          <a:p>
            <a:endParaRPr lang="zh-CN" altLang="en-US"/>
          </a:p>
        </p:txBody>
      </p:sp>
      <p:sp>
        <p:nvSpPr>
          <p:cNvPr id="224318" name="Text Box 62"/>
          <p:cNvSpPr txBox="1">
            <a:spLocks noChangeArrowheads="1"/>
          </p:cNvSpPr>
          <p:nvPr/>
        </p:nvSpPr>
        <p:spPr bwMode="auto">
          <a:xfrm>
            <a:off x="250825" y="2276475"/>
            <a:ext cx="388938" cy="1006475"/>
          </a:xfrm>
          <a:prstGeom prst="rect">
            <a:avLst/>
          </a:prstGeom>
          <a:noFill/>
          <a:ln w="9525">
            <a:noFill/>
            <a:miter lim="800000"/>
            <a:headEnd/>
            <a:tailEnd/>
          </a:ln>
          <a:effectLst/>
        </p:spPr>
        <p:txBody>
          <a:bodyPr>
            <a:spAutoFit/>
          </a:bodyPr>
          <a:lstStyle/>
          <a:p>
            <a:pPr>
              <a:spcBef>
                <a:spcPct val="50000"/>
              </a:spcBef>
            </a:pPr>
            <a:r>
              <a:rPr kumimoji="1" lang="en-US" altLang="zh-CN" sz="6000">
                <a:solidFill>
                  <a:srgbClr val="FF3300"/>
                </a:solidFill>
                <a:latin typeface="Arial Narrow" pitchFamily="34" charset="0"/>
              </a:rPr>
              <a:t>1</a:t>
            </a:r>
          </a:p>
        </p:txBody>
      </p:sp>
      <p:sp>
        <p:nvSpPr>
          <p:cNvPr id="224319" name="Text Box 63"/>
          <p:cNvSpPr txBox="1">
            <a:spLocks noChangeArrowheads="1"/>
          </p:cNvSpPr>
          <p:nvPr/>
        </p:nvSpPr>
        <p:spPr bwMode="auto">
          <a:xfrm>
            <a:off x="250825" y="3789363"/>
            <a:ext cx="388938" cy="1006475"/>
          </a:xfrm>
          <a:prstGeom prst="rect">
            <a:avLst/>
          </a:prstGeom>
          <a:noFill/>
          <a:ln w="9525">
            <a:noFill/>
            <a:miter lim="800000"/>
            <a:headEnd/>
            <a:tailEnd/>
          </a:ln>
          <a:effectLst/>
        </p:spPr>
        <p:txBody>
          <a:bodyPr>
            <a:spAutoFit/>
          </a:bodyPr>
          <a:lstStyle/>
          <a:p>
            <a:pPr>
              <a:spcBef>
                <a:spcPct val="50000"/>
              </a:spcBef>
            </a:pPr>
            <a:r>
              <a:rPr kumimoji="1" lang="en-US" altLang="zh-CN" sz="6000">
                <a:solidFill>
                  <a:srgbClr val="FF3300"/>
                </a:solidFill>
                <a:latin typeface="Arial Narrow" pitchFamily="34" charset="0"/>
              </a:rPr>
              <a:t>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4273"/>
                                        </p:tgtEl>
                                        <p:attrNameLst>
                                          <p:attrName>style.visibility</p:attrName>
                                        </p:attrNameLst>
                                      </p:cBhvr>
                                      <p:to>
                                        <p:strVal val="visible"/>
                                      </p:to>
                                    </p:set>
                                    <p:anim calcmode="lin" valueType="num">
                                      <p:cBhvr additive="base">
                                        <p:cTn id="7" dur="500" fill="hold"/>
                                        <p:tgtEl>
                                          <p:spTgt spid="224273"/>
                                        </p:tgtEl>
                                        <p:attrNameLst>
                                          <p:attrName>ppt_x</p:attrName>
                                        </p:attrNameLst>
                                      </p:cBhvr>
                                      <p:tavLst>
                                        <p:tav tm="0">
                                          <p:val>
                                            <p:strVal val="#ppt_x"/>
                                          </p:val>
                                        </p:tav>
                                        <p:tav tm="100000">
                                          <p:val>
                                            <p:strVal val="#ppt_x"/>
                                          </p:val>
                                        </p:tav>
                                      </p:tavLst>
                                    </p:anim>
                                    <p:anim calcmode="lin" valueType="num">
                                      <p:cBhvr additive="base">
                                        <p:cTn id="8" dur="500" fill="hold"/>
                                        <p:tgtEl>
                                          <p:spTgt spid="22427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24274"/>
                                        </p:tgtEl>
                                        <p:attrNameLst>
                                          <p:attrName>style.visibility</p:attrName>
                                        </p:attrNameLst>
                                      </p:cBhvr>
                                      <p:to>
                                        <p:strVal val="visible"/>
                                      </p:to>
                                    </p:set>
                                    <p:anim calcmode="lin" valueType="num">
                                      <p:cBhvr additive="base">
                                        <p:cTn id="11" dur="500" fill="hold"/>
                                        <p:tgtEl>
                                          <p:spTgt spid="224274"/>
                                        </p:tgtEl>
                                        <p:attrNameLst>
                                          <p:attrName>ppt_x</p:attrName>
                                        </p:attrNameLst>
                                      </p:cBhvr>
                                      <p:tavLst>
                                        <p:tav tm="0">
                                          <p:val>
                                            <p:strVal val="#ppt_x"/>
                                          </p:val>
                                        </p:tav>
                                        <p:tav tm="100000">
                                          <p:val>
                                            <p:strVal val="#ppt_x"/>
                                          </p:val>
                                        </p:tav>
                                      </p:tavLst>
                                    </p:anim>
                                    <p:anim calcmode="lin" valueType="num">
                                      <p:cBhvr additive="base">
                                        <p:cTn id="12" dur="500" fill="hold"/>
                                        <p:tgtEl>
                                          <p:spTgt spid="22427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24275"/>
                                        </p:tgtEl>
                                        <p:attrNameLst>
                                          <p:attrName>style.visibility</p:attrName>
                                        </p:attrNameLst>
                                      </p:cBhvr>
                                      <p:to>
                                        <p:strVal val="visible"/>
                                      </p:to>
                                    </p:set>
                                    <p:anim calcmode="lin" valueType="num">
                                      <p:cBhvr additive="base">
                                        <p:cTn id="15" dur="500" fill="hold"/>
                                        <p:tgtEl>
                                          <p:spTgt spid="224275"/>
                                        </p:tgtEl>
                                        <p:attrNameLst>
                                          <p:attrName>ppt_x</p:attrName>
                                        </p:attrNameLst>
                                      </p:cBhvr>
                                      <p:tavLst>
                                        <p:tav tm="0">
                                          <p:val>
                                            <p:strVal val="#ppt_x"/>
                                          </p:val>
                                        </p:tav>
                                        <p:tav tm="100000">
                                          <p:val>
                                            <p:strVal val="#ppt_x"/>
                                          </p:val>
                                        </p:tav>
                                      </p:tavLst>
                                    </p:anim>
                                    <p:anim calcmode="lin" valueType="num">
                                      <p:cBhvr additive="base">
                                        <p:cTn id="16" dur="500" fill="hold"/>
                                        <p:tgtEl>
                                          <p:spTgt spid="22427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24276"/>
                                        </p:tgtEl>
                                        <p:attrNameLst>
                                          <p:attrName>style.visibility</p:attrName>
                                        </p:attrNameLst>
                                      </p:cBhvr>
                                      <p:to>
                                        <p:strVal val="visible"/>
                                      </p:to>
                                    </p:set>
                                    <p:anim calcmode="lin" valueType="num">
                                      <p:cBhvr additive="base">
                                        <p:cTn id="19" dur="500" fill="hold"/>
                                        <p:tgtEl>
                                          <p:spTgt spid="224276"/>
                                        </p:tgtEl>
                                        <p:attrNameLst>
                                          <p:attrName>ppt_x</p:attrName>
                                        </p:attrNameLst>
                                      </p:cBhvr>
                                      <p:tavLst>
                                        <p:tav tm="0">
                                          <p:val>
                                            <p:strVal val="#ppt_x"/>
                                          </p:val>
                                        </p:tav>
                                        <p:tav tm="100000">
                                          <p:val>
                                            <p:strVal val="#ppt_x"/>
                                          </p:val>
                                        </p:tav>
                                      </p:tavLst>
                                    </p:anim>
                                    <p:anim calcmode="lin" valueType="num">
                                      <p:cBhvr additive="base">
                                        <p:cTn id="20" dur="500" fill="hold"/>
                                        <p:tgtEl>
                                          <p:spTgt spid="22427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24277"/>
                                        </p:tgtEl>
                                        <p:attrNameLst>
                                          <p:attrName>style.visibility</p:attrName>
                                        </p:attrNameLst>
                                      </p:cBhvr>
                                      <p:to>
                                        <p:strVal val="visible"/>
                                      </p:to>
                                    </p:set>
                                    <p:anim calcmode="lin" valueType="num">
                                      <p:cBhvr additive="base">
                                        <p:cTn id="23" dur="500" fill="hold"/>
                                        <p:tgtEl>
                                          <p:spTgt spid="224277"/>
                                        </p:tgtEl>
                                        <p:attrNameLst>
                                          <p:attrName>ppt_x</p:attrName>
                                        </p:attrNameLst>
                                      </p:cBhvr>
                                      <p:tavLst>
                                        <p:tav tm="0">
                                          <p:val>
                                            <p:strVal val="#ppt_x"/>
                                          </p:val>
                                        </p:tav>
                                        <p:tav tm="100000">
                                          <p:val>
                                            <p:strVal val="#ppt_x"/>
                                          </p:val>
                                        </p:tav>
                                      </p:tavLst>
                                    </p:anim>
                                    <p:anim calcmode="lin" valueType="num">
                                      <p:cBhvr additive="base">
                                        <p:cTn id="24" dur="500" fill="hold"/>
                                        <p:tgtEl>
                                          <p:spTgt spid="22427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24318"/>
                                        </p:tgtEl>
                                        <p:attrNameLst>
                                          <p:attrName>style.visibility</p:attrName>
                                        </p:attrNameLst>
                                      </p:cBhvr>
                                      <p:to>
                                        <p:strVal val="visible"/>
                                      </p:to>
                                    </p:set>
                                    <p:anim calcmode="lin" valueType="num">
                                      <p:cBhvr additive="base">
                                        <p:cTn id="27" dur="500" fill="hold"/>
                                        <p:tgtEl>
                                          <p:spTgt spid="224318"/>
                                        </p:tgtEl>
                                        <p:attrNameLst>
                                          <p:attrName>ppt_x</p:attrName>
                                        </p:attrNameLst>
                                      </p:cBhvr>
                                      <p:tavLst>
                                        <p:tav tm="0">
                                          <p:val>
                                            <p:strVal val="#ppt_x"/>
                                          </p:val>
                                        </p:tav>
                                        <p:tav tm="100000">
                                          <p:val>
                                            <p:strVal val="#ppt_x"/>
                                          </p:val>
                                        </p:tav>
                                      </p:tavLst>
                                    </p:anim>
                                    <p:anim calcmode="lin" valueType="num">
                                      <p:cBhvr additive="base">
                                        <p:cTn id="28" dur="500" fill="hold"/>
                                        <p:tgtEl>
                                          <p:spTgt spid="224318"/>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224319"/>
                                        </p:tgtEl>
                                        <p:attrNameLst>
                                          <p:attrName>style.visibility</p:attrName>
                                        </p:attrNameLst>
                                      </p:cBhvr>
                                      <p:to>
                                        <p:strVal val="visible"/>
                                      </p:to>
                                    </p:set>
                                    <p:anim calcmode="lin" valueType="num">
                                      <p:cBhvr additive="base">
                                        <p:cTn id="33" dur="500" fill="hold"/>
                                        <p:tgtEl>
                                          <p:spTgt spid="224319"/>
                                        </p:tgtEl>
                                        <p:attrNameLst>
                                          <p:attrName>ppt_x</p:attrName>
                                        </p:attrNameLst>
                                      </p:cBhvr>
                                      <p:tavLst>
                                        <p:tav tm="0">
                                          <p:val>
                                            <p:strVal val="#ppt_x"/>
                                          </p:val>
                                        </p:tav>
                                        <p:tav tm="100000">
                                          <p:val>
                                            <p:strVal val="#ppt_x"/>
                                          </p:val>
                                        </p:tav>
                                      </p:tavLst>
                                    </p:anim>
                                    <p:anim calcmode="lin" valueType="num">
                                      <p:cBhvr additive="base">
                                        <p:cTn id="34" dur="500" fill="hold"/>
                                        <p:tgtEl>
                                          <p:spTgt spid="22431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24288"/>
                                        </p:tgtEl>
                                        <p:attrNameLst>
                                          <p:attrName>style.visibility</p:attrName>
                                        </p:attrNameLst>
                                      </p:cBhvr>
                                      <p:to>
                                        <p:strVal val="visible"/>
                                      </p:to>
                                    </p:set>
                                    <p:anim calcmode="lin" valueType="num">
                                      <p:cBhvr additive="base">
                                        <p:cTn id="37" dur="500" fill="hold"/>
                                        <p:tgtEl>
                                          <p:spTgt spid="224288"/>
                                        </p:tgtEl>
                                        <p:attrNameLst>
                                          <p:attrName>ppt_x</p:attrName>
                                        </p:attrNameLst>
                                      </p:cBhvr>
                                      <p:tavLst>
                                        <p:tav tm="0">
                                          <p:val>
                                            <p:strVal val="#ppt_x"/>
                                          </p:val>
                                        </p:tav>
                                        <p:tav tm="100000">
                                          <p:val>
                                            <p:strVal val="#ppt_x"/>
                                          </p:val>
                                        </p:tav>
                                      </p:tavLst>
                                    </p:anim>
                                    <p:anim calcmode="lin" valueType="num">
                                      <p:cBhvr additive="base">
                                        <p:cTn id="38" dur="500" fill="hold"/>
                                        <p:tgtEl>
                                          <p:spTgt spid="224288"/>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24289"/>
                                        </p:tgtEl>
                                        <p:attrNameLst>
                                          <p:attrName>style.visibility</p:attrName>
                                        </p:attrNameLst>
                                      </p:cBhvr>
                                      <p:to>
                                        <p:strVal val="visible"/>
                                      </p:to>
                                    </p:set>
                                    <p:anim calcmode="lin" valueType="num">
                                      <p:cBhvr additive="base">
                                        <p:cTn id="41" dur="500" fill="hold"/>
                                        <p:tgtEl>
                                          <p:spTgt spid="224289"/>
                                        </p:tgtEl>
                                        <p:attrNameLst>
                                          <p:attrName>ppt_x</p:attrName>
                                        </p:attrNameLst>
                                      </p:cBhvr>
                                      <p:tavLst>
                                        <p:tav tm="0">
                                          <p:val>
                                            <p:strVal val="#ppt_x"/>
                                          </p:val>
                                        </p:tav>
                                        <p:tav tm="100000">
                                          <p:val>
                                            <p:strVal val="#ppt_x"/>
                                          </p:val>
                                        </p:tav>
                                      </p:tavLst>
                                    </p:anim>
                                    <p:anim calcmode="lin" valueType="num">
                                      <p:cBhvr additive="base">
                                        <p:cTn id="42" dur="500" fill="hold"/>
                                        <p:tgtEl>
                                          <p:spTgt spid="224289"/>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224290"/>
                                        </p:tgtEl>
                                        <p:attrNameLst>
                                          <p:attrName>style.visibility</p:attrName>
                                        </p:attrNameLst>
                                      </p:cBhvr>
                                      <p:to>
                                        <p:strVal val="visible"/>
                                      </p:to>
                                    </p:set>
                                    <p:anim calcmode="lin" valueType="num">
                                      <p:cBhvr additive="base">
                                        <p:cTn id="45" dur="500" fill="hold"/>
                                        <p:tgtEl>
                                          <p:spTgt spid="224290"/>
                                        </p:tgtEl>
                                        <p:attrNameLst>
                                          <p:attrName>ppt_x</p:attrName>
                                        </p:attrNameLst>
                                      </p:cBhvr>
                                      <p:tavLst>
                                        <p:tav tm="0">
                                          <p:val>
                                            <p:strVal val="#ppt_x"/>
                                          </p:val>
                                        </p:tav>
                                        <p:tav tm="100000">
                                          <p:val>
                                            <p:strVal val="#ppt_x"/>
                                          </p:val>
                                        </p:tav>
                                      </p:tavLst>
                                    </p:anim>
                                    <p:anim calcmode="lin" valueType="num">
                                      <p:cBhvr additive="base">
                                        <p:cTn id="46" dur="500" fill="hold"/>
                                        <p:tgtEl>
                                          <p:spTgt spid="224290"/>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224291"/>
                                        </p:tgtEl>
                                        <p:attrNameLst>
                                          <p:attrName>style.visibility</p:attrName>
                                        </p:attrNameLst>
                                      </p:cBhvr>
                                      <p:to>
                                        <p:strVal val="visible"/>
                                      </p:to>
                                    </p:set>
                                    <p:anim calcmode="lin" valueType="num">
                                      <p:cBhvr additive="base">
                                        <p:cTn id="49" dur="500" fill="hold"/>
                                        <p:tgtEl>
                                          <p:spTgt spid="224291"/>
                                        </p:tgtEl>
                                        <p:attrNameLst>
                                          <p:attrName>ppt_x</p:attrName>
                                        </p:attrNameLst>
                                      </p:cBhvr>
                                      <p:tavLst>
                                        <p:tav tm="0">
                                          <p:val>
                                            <p:strVal val="#ppt_x"/>
                                          </p:val>
                                        </p:tav>
                                        <p:tav tm="100000">
                                          <p:val>
                                            <p:strVal val="#ppt_x"/>
                                          </p:val>
                                        </p:tav>
                                      </p:tavLst>
                                    </p:anim>
                                    <p:anim calcmode="lin" valueType="num">
                                      <p:cBhvr additive="base">
                                        <p:cTn id="50" dur="500" fill="hold"/>
                                        <p:tgtEl>
                                          <p:spTgt spid="224291"/>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224292"/>
                                        </p:tgtEl>
                                        <p:attrNameLst>
                                          <p:attrName>style.visibility</p:attrName>
                                        </p:attrNameLst>
                                      </p:cBhvr>
                                      <p:to>
                                        <p:strVal val="visible"/>
                                      </p:to>
                                    </p:set>
                                    <p:anim calcmode="lin" valueType="num">
                                      <p:cBhvr additive="base">
                                        <p:cTn id="53" dur="500" fill="hold"/>
                                        <p:tgtEl>
                                          <p:spTgt spid="224292"/>
                                        </p:tgtEl>
                                        <p:attrNameLst>
                                          <p:attrName>ppt_x</p:attrName>
                                        </p:attrNameLst>
                                      </p:cBhvr>
                                      <p:tavLst>
                                        <p:tav tm="0">
                                          <p:val>
                                            <p:strVal val="#ppt_x"/>
                                          </p:val>
                                        </p:tav>
                                        <p:tav tm="100000">
                                          <p:val>
                                            <p:strVal val="#ppt_x"/>
                                          </p:val>
                                        </p:tav>
                                      </p:tavLst>
                                    </p:anim>
                                    <p:anim calcmode="lin" valueType="num">
                                      <p:cBhvr additive="base">
                                        <p:cTn id="54" dur="500" fill="hold"/>
                                        <p:tgtEl>
                                          <p:spTgt spid="224292"/>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224269"/>
                                        </p:tgtEl>
                                        <p:attrNameLst>
                                          <p:attrName>style.visibility</p:attrName>
                                        </p:attrNameLst>
                                      </p:cBhvr>
                                      <p:to>
                                        <p:strVal val="visible"/>
                                      </p:to>
                                    </p:set>
                                    <p:anim calcmode="lin" valueType="num">
                                      <p:cBhvr additive="base">
                                        <p:cTn id="59" dur="500" fill="hold"/>
                                        <p:tgtEl>
                                          <p:spTgt spid="224269"/>
                                        </p:tgtEl>
                                        <p:attrNameLst>
                                          <p:attrName>ppt_x</p:attrName>
                                        </p:attrNameLst>
                                      </p:cBhvr>
                                      <p:tavLst>
                                        <p:tav tm="0">
                                          <p:val>
                                            <p:strVal val="#ppt_x"/>
                                          </p:val>
                                        </p:tav>
                                        <p:tav tm="100000">
                                          <p:val>
                                            <p:strVal val="#ppt_x"/>
                                          </p:val>
                                        </p:tav>
                                      </p:tavLst>
                                    </p:anim>
                                    <p:anim calcmode="lin" valueType="num">
                                      <p:cBhvr additive="base">
                                        <p:cTn id="60" dur="500" fill="hold"/>
                                        <p:tgtEl>
                                          <p:spTgt spid="224269"/>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24270"/>
                                        </p:tgtEl>
                                        <p:attrNameLst>
                                          <p:attrName>style.visibility</p:attrName>
                                        </p:attrNameLst>
                                      </p:cBhvr>
                                      <p:to>
                                        <p:strVal val="visible"/>
                                      </p:to>
                                    </p:set>
                                    <p:anim calcmode="lin" valueType="num">
                                      <p:cBhvr additive="base">
                                        <p:cTn id="63" dur="500" fill="hold"/>
                                        <p:tgtEl>
                                          <p:spTgt spid="224270"/>
                                        </p:tgtEl>
                                        <p:attrNameLst>
                                          <p:attrName>ppt_x</p:attrName>
                                        </p:attrNameLst>
                                      </p:cBhvr>
                                      <p:tavLst>
                                        <p:tav tm="0">
                                          <p:val>
                                            <p:strVal val="#ppt_x"/>
                                          </p:val>
                                        </p:tav>
                                        <p:tav tm="100000">
                                          <p:val>
                                            <p:strVal val="#ppt_x"/>
                                          </p:val>
                                        </p:tav>
                                      </p:tavLst>
                                    </p:anim>
                                    <p:anim calcmode="lin" valueType="num">
                                      <p:cBhvr additive="base">
                                        <p:cTn id="64" dur="500" fill="hold"/>
                                        <p:tgtEl>
                                          <p:spTgt spid="224270"/>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24271"/>
                                        </p:tgtEl>
                                        <p:attrNameLst>
                                          <p:attrName>style.visibility</p:attrName>
                                        </p:attrNameLst>
                                      </p:cBhvr>
                                      <p:to>
                                        <p:strVal val="visible"/>
                                      </p:to>
                                    </p:set>
                                    <p:anim calcmode="lin" valueType="num">
                                      <p:cBhvr additive="base">
                                        <p:cTn id="67" dur="500" fill="hold"/>
                                        <p:tgtEl>
                                          <p:spTgt spid="224271"/>
                                        </p:tgtEl>
                                        <p:attrNameLst>
                                          <p:attrName>ppt_x</p:attrName>
                                        </p:attrNameLst>
                                      </p:cBhvr>
                                      <p:tavLst>
                                        <p:tav tm="0">
                                          <p:val>
                                            <p:strVal val="#ppt_x"/>
                                          </p:val>
                                        </p:tav>
                                        <p:tav tm="100000">
                                          <p:val>
                                            <p:strVal val="#ppt_x"/>
                                          </p:val>
                                        </p:tav>
                                      </p:tavLst>
                                    </p:anim>
                                    <p:anim calcmode="lin" valueType="num">
                                      <p:cBhvr additive="base">
                                        <p:cTn id="68" dur="500" fill="hold"/>
                                        <p:tgtEl>
                                          <p:spTgt spid="224271"/>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224272"/>
                                        </p:tgtEl>
                                        <p:attrNameLst>
                                          <p:attrName>style.visibility</p:attrName>
                                        </p:attrNameLst>
                                      </p:cBhvr>
                                      <p:to>
                                        <p:strVal val="visible"/>
                                      </p:to>
                                    </p:set>
                                    <p:anim calcmode="lin" valueType="num">
                                      <p:cBhvr additive="base">
                                        <p:cTn id="71" dur="500" fill="hold"/>
                                        <p:tgtEl>
                                          <p:spTgt spid="224272"/>
                                        </p:tgtEl>
                                        <p:attrNameLst>
                                          <p:attrName>ppt_x</p:attrName>
                                        </p:attrNameLst>
                                      </p:cBhvr>
                                      <p:tavLst>
                                        <p:tav tm="0">
                                          <p:val>
                                            <p:strVal val="#ppt_x"/>
                                          </p:val>
                                        </p:tav>
                                        <p:tav tm="100000">
                                          <p:val>
                                            <p:strVal val="#ppt_x"/>
                                          </p:val>
                                        </p:tav>
                                      </p:tavLst>
                                    </p:anim>
                                    <p:anim calcmode="lin" valueType="num">
                                      <p:cBhvr additive="base">
                                        <p:cTn id="72" dur="500" fill="hold"/>
                                        <p:tgtEl>
                                          <p:spTgt spid="224272"/>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3"/>
                                        </p:tgtEl>
                                        <p:attrNameLst>
                                          <p:attrName>style.visibility</p:attrName>
                                        </p:attrNameLst>
                                      </p:cBhvr>
                                      <p:to>
                                        <p:strVal val="visible"/>
                                      </p:to>
                                    </p:set>
                                    <p:animEffect transition="in" filter="fade">
                                      <p:cBhvr>
                                        <p:cTn id="77" dur="2000"/>
                                        <p:tgtEl>
                                          <p:spTgt spid="3"/>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224297"/>
                                        </p:tgtEl>
                                        <p:attrNameLst>
                                          <p:attrName>style.visibility</p:attrName>
                                        </p:attrNameLst>
                                      </p:cBhvr>
                                      <p:to>
                                        <p:strVal val="visible"/>
                                      </p:to>
                                    </p:set>
                                    <p:animEffect transition="in" filter="fade">
                                      <p:cBhvr>
                                        <p:cTn id="82" dur="2000"/>
                                        <p:tgtEl>
                                          <p:spTgt spid="224297"/>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24298"/>
                                        </p:tgtEl>
                                        <p:attrNameLst>
                                          <p:attrName>style.visibility</p:attrName>
                                        </p:attrNameLst>
                                      </p:cBhvr>
                                      <p:to>
                                        <p:strVal val="visible"/>
                                      </p:to>
                                    </p:set>
                                    <p:animEffect transition="in" filter="fade">
                                      <p:cBhvr>
                                        <p:cTn id="85" dur="2000"/>
                                        <p:tgtEl>
                                          <p:spTgt spid="224298"/>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24299"/>
                                        </p:tgtEl>
                                        <p:attrNameLst>
                                          <p:attrName>style.visibility</p:attrName>
                                        </p:attrNameLst>
                                      </p:cBhvr>
                                      <p:to>
                                        <p:strVal val="visible"/>
                                      </p:to>
                                    </p:set>
                                    <p:animEffect transition="in" filter="fade">
                                      <p:cBhvr>
                                        <p:cTn id="88" dur="2000"/>
                                        <p:tgtEl>
                                          <p:spTgt spid="224299"/>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224300"/>
                                        </p:tgtEl>
                                        <p:attrNameLst>
                                          <p:attrName>style.visibility</p:attrName>
                                        </p:attrNameLst>
                                      </p:cBhvr>
                                      <p:to>
                                        <p:strVal val="visible"/>
                                      </p:to>
                                    </p:set>
                                    <p:animEffect transition="in" filter="fade">
                                      <p:cBhvr>
                                        <p:cTn id="91" dur="2000"/>
                                        <p:tgtEl>
                                          <p:spTgt spid="224300"/>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224301"/>
                                        </p:tgtEl>
                                        <p:attrNameLst>
                                          <p:attrName>style.visibility</p:attrName>
                                        </p:attrNameLst>
                                      </p:cBhvr>
                                      <p:to>
                                        <p:strVal val="visible"/>
                                      </p:to>
                                    </p:set>
                                    <p:animEffect transition="in" filter="fade">
                                      <p:cBhvr>
                                        <p:cTn id="94" dur="2000"/>
                                        <p:tgtEl>
                                          <p:spTgt spid="224301"/>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224302"/>
                                        </p:tgtEl>
                                        <p:attrNameLst>
                                          <p:attrName>style.visibility</p:attrName>
                                        </p:attrNameLst>
                                      </p:cBhvr>
                                      <p:to>
                                        <p:strVal val="visible"/>
                                      </p:to>
                                    </p:set>
                                    <p:animEffect transition="in" filter="fade">
                                      <p:cBhvr>
                                        <p:cTn id="97" dur="2000"/>
                                        <p:tgtEl>
                                          <p:spTgt spid="224302"/>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224303"/>
                                        </p:tgtEl>
                                        <p:attrNameLst>
                                          <p:attrName>style.visibility</p:attrName>
                                        </p:attrNameLst>
                                      </p:cBhvr>
                                      <p:to>
                                        <p:strVal val="visible"/>
                                      </p:to>
                                    </p:set>
                                    <p:animEffect transition="in" filter="fade">
                                      <p:cBhvr>
                                        <p:cTn id="100" dur="2000"/>
                                        <p:tgtEl>
                                          <p:spTgt spid="224303"/>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224304"/>
                                        </p:tgtEl>
                                        <p:attrNameLst>
                                          <p:attrName>style.visibility</p:attrName>
                                        </p:attrNameLst>
                                      </p:cBhvr>
                                      <p:to>
                                        <p:strVal val="visible"/>
                                      </p:to>
                                    </p:set>
                                    <p:animEffect transition="in" filter="fade">
                                      <p:cBhvr>
                                        <p:cTn id="103" dur="2000"/>
                                        <p:tgtEl>
                                          <p:spTgt spid="224304"/>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nodeType="clickEffect">
                                  <p:stCondLst>
                                    <p:cond delay="0"/>
                                  </p:stCondLst>
                                  <p:childTnLst>
                                    <p:set>
                                      <p:cBhvr>
                                        <p:cTn id="107" dur="1" fill="hold">
                                          <p:stCondLst>
                                            <p:cond delay="0"/>
                                          </p:stCondLst>
                                        </p:cTn>
                                        <p:tgtEl>
                                          <p:spTgt spid="4"/>
                                        </p:tgtEl>
                                        <p:attrNameLst>
                                          <p:attrName>style.visibility</p:attrName>
                                        </p:attrNameLst>
                                      </p:cBhvr>
                                      <p:to>
                                        <p:strVal val="visible"/>
                                      </p:to>
                                    </p:set>
                                    <p:animEffect transition="in" filter="fade">
                                      <p:cBhvr>
                                        <p:cTn id="108" dur="2000"/>
                                        <p:tgtEl>
                                          <p:spTgt spid="4"/>
                                        </p:tgtEl>
                                      </p:cBhvr>
                                    </p:animEffect>
                                  </p:childTnLst>
                                </p:cTn>
                              </p:par>
                            </p:childTnLst>
                          </p:cTn>
                        </p:par>
                      </p:childTnLst>
                    </p:cTn>
                  </p:par>
                  <p:par>
                    <p:cTn id="109" fill="hold">
                      <p:stCondLst>
                        <p:cond delay="indefinite"/>
                      </p:stCondLst>
                      <p:childTnLst>
                        <p:par>
                          <p:cTn id="110" fill="hold">
                            <p:stCondLst>
                              <p:cond delay="0"/>
                            </p:stCondLst>
                            <p:childTnLst>
                              <p:par>
                                <p:cTn id="111" presetID="10" presetClass="entr" presetSubtype="0" fill="hold" grpId="0" nodeType="clickEffect">
                                  <p:stCondLst>
                                    <p:cond delay="0"/>
                                  </p:stCondLst>
                                  <p:childTnLst>
                                    <p:set>
                                      <p:cBhvr>
                                        <p:cTn id="112" dur="1" fill="hold">
                                          <p:stCondLst>
                                            <p:cond delay="0"/>
                                          </p:stCondLst>
                                        </p:cTn>
                                        <p:tgtEl>
                                          <p:spTgt spid="224293"/>
                                        </p:tgtEl>
                                        <p:attrNameLst>
                                          <p:attrName>style.visibility</p:attrName>
                                        </p:attrNameLst>
                                      </p:cBhvr>
                                      <p:to>
                                        <p:strVal val="visible"/>
                                      </p:to>
                                    </p:set>
                                    <p:animEffect transition="in" filter="fade">
                                      <p:cBhvr>
                                        <p:cTn id="113" dur="2000"/>
                                        <p:tgtEl>
                                          <p:spTgt spid="224293"/>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224294"/>
                                        </p:tgtEl>
                                        <p:attrNameLst>
                                          <p:attrName>style.visibility</p:attrName>
                                        </p:attrNameLst>
                                      </p:cBhvr>
                                      <p:to>
                                        <p:strVal val="visible"/>
                                      </p:to>
                                    </p:set>
                                    <p:animEffect transition="in" filter="fade">
                                      <p:cBhvr>
                                        <p:cTn id="116" dur="2000"/>
                                        <p:tgtEl>
                                          <p:spTgt spid="224294"/>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224295"/>
                                        </p:tgtEl>
                                        <p:attrNameLst>
                                          <p:attrName>style.visibility</p:attrName>
                                        </p:attrNameLst>
                                      </p:cBhvr>
                                      <p:to>
                                        <p:strVal val="visible"/>
                                      </p:to>
                                    </p:set>
                                    <p:animEffect transition="in" filter="fade">
                                      <p:cBhvr>
                                        <p:cTn id="119" dur="2000"/>
                                        <p:tgtEl>
                                          <p:spTgt spid="224295"/>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224296"/>
                                        </p:tgtEl>
                                        <p:attrNameLst>
                                          <p:attrName>style.visibility</p:attrName>
                                        </p:attrNameLst>
                                      </p:cBhvr>
                                      <p:to>
                                        <p:strVal val="visible"/>
                                      </p:to>
                                    </p:set>
                                    <p:animEffect transition="in" filter="fade">
                                      <p:cBhvr>
                                        <p:cTn id="122" dur="2000"/>
                                        <p:tgtEl>
                                          <p:spTgt spid="224296"/>
                                        </p:tgtEl>
                                      </p:cBhvr>
                                    </p:animEffect>
                                  </p:childTnLst>
                                </p:cTn>
                              </p:par>
                            </p:childTnLst>
                          </p:cTn>
                        </p:par>
                      </p:childTnLst>
                    </p:cTn>
                  </p:par>
                  <p:par>
                    <p:cTn id="123" fill="hold">
                      <p:stCondLst>
                        <p:cond delay="indefinite"/>
                      </p:stCondLst>
                      <p:childTnLst>
                        <p:par>
                          <p:cTn id="124" fill="hold">
                            <p:stCondLst>
                              <p:cond delay="0"/>
                            </p:stCondLst>
                            <p:childTnLst>
                              <p:par>
                                <p:cTn id="125" presetID="10" presetClass="entr" presetSubtype="0" fill="hold" grpId="1" nodeType="clickEffect">
                                  <p:stCondLst>
                                    <p:cond delay="0"/>
                                  </p:stCondLst>
                                  <p:childTnLst>
                                    <p:set>
                                      <p:cBhvr>
                                        <p:cTn id="126" dur="1" fill="hold">
                                          <p:stCondLst>
                                            <p:cond delay="0"/>
                                          </p:stCondLst>
                                        </p:cTn>
                                        <p:tgtEl>
                                          <p:spTgt spid="224303"/>
                                        </p:tgtEl>
                                        <p:attrNameLst>
                                          <p:attrName>style.visibility</p:attrName>
                                        </p:attrNameLst>
                                      </p:cBhvr>
                                      <p:to>
                                        <p:strVal val="visible"/>
                                      </p:to>
                                    </p:set>
                                    <p:animEffect transition="in" filter="fade">
                                      <p:cBhvr>
                                        <p:cTn id="127" dur="2000"/>
                                        <p:tgtEl>
                                          <p:spTgt spid="224303"/>
                                        </p:tgtEl>
                                      </p:cBhvr>
                                    </p:animEffect>
                                  </p:childTnLst>
                                </p:cTn>
                              </p:par>
                              <p:par>
                                <p:cTn id="128" presetID="10" presetClass="entr" presetSubtype="0" fill="hold" nodeType="withEffect">
                                  <p:stCondLst>
                                    <p:cond delay="0"/>
                                  </p:stCondLst>
                                  <p:childTnLst>
                                    <p:set>
                                      <p:cBhvr>
                                        <p:cTn id="129" dur="1" fill="hold">
                                          <p:stCondLst>
                                            <p:cond delay="0"/>
                                          </p:stCondLst>
                                        </p:cTn>
                                        <p:tgtEl>
                                          <p:spTgt spid="5"/>
                                        </p:tgtEl>
                                        <p:attrNameLst>
                                          <p:attrName>style.visibility</p:attrName>
                                        </p:attrNameLst>
                                      </p:cBhvr>
                                      <p:to>
                                        <p:strVal val="visible"/>
                                      </p:to>
                                    </p:set>
                                    <p:animEffect transition="in" filter="fade">
                                      <p:cBhvr>
                                        <p:cTn id="130" dur="2000"/>
                                        <p:tgtEl>
                                          <p:spTgt spid="5"/>
                                        </p:tgtEl>
                                      </p:cBhvr>
                                    </p:animEffect>
                                  </p:childTnLst>
                                </p:cTn>
                              </p:par>
                            </p:childTnLst>
                          </p:cTn>
                        </p:par>
                      </p:childTnLst>
                    </p:cTn>
                  </p:par>
                  <p:par>
                    <p:cTn id="131" fill="hold">
                      <p:stCondLst>
                        <p:cond delay="indefinite"/>
                      </p:stCondLst>
                      <p:childTnLst>
                        <p:par>
                          <p:cTn id="132" fill="hold">
                            <p:stCondLst>
                              <p:cond delay="0"/>
                            </p:stCondLst>
                            <p:childTnLst>
                              <p:par>
                                <p:cTn id="133" presetID="10" presetClass="entr" presetSubtype="0" fill="hold" grpId="0" nodeType="clickEffect">
                                  <p:stCondLst>
                                    <p:cond delay="0"/>
                                  </p:stCondLst>
                                  <p:childTnLst>
                                    <p:set>
                                      <p:cBhvr>
                                        <p:cTn id="134" dur="1" fill="hold">
                                          <p:stCondLst>
                                            <p:cond delay="0"/>
                                          </p:stCondLst>
                                        </p:cTn>
                                        <p:tgtEl>
                                          <p:spTgt spid="224310"/>
                                        </p:tgtEl>
                                        <p:attrNameLst>
                                          <p:attrName>style.visibility</p:attrName>
                                        </p:attrNameLst>
                                      </p:cBhvr>
                                      <p:to>
                                        <p:strVal val="visible"/>
                                      </p:to>
                                    </p:set>
                                    <p:animEffect transition="in" filter="fade">
                                      <p:cBhvr>
                                        <p:cTn id="135" dur="2000"/>
                                        <p:tgtEl>
                                          <p:spTgt spid="224310"/>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224311"/>
                                        </p:tgtEl>
                                        <p:attrNameLst>
                                          <p:attrName>style.visibility</p:attrName>
                                        </p:attrNameLst>
                                      </p:cBhvr>
                                      <p:to>
                                        <p:strVal val="visible"/>
                                      </p:to>
                                    </p:set>
                                    <p:animEffect transition="in" filter="fade">
                                      <p:cBhvr>
                                        <p:cTn id="138" dur="2000"/>
                                        <p:tgtEl>
                                          <p:spTgt spid="224311"/>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224312"/>
                                        </p:tgtEl>
                                        <p:attrNameLst>
                                          <p:attrName>style.visibility</p:attrName>
                                        </p:attrNameLst>
                                      </p:cBhvr>
                                      <p:to>
                                        <p:strVal val="visible"/>
                                      </p:to>
                                    </p:set>
                                    <p:animEffect transition="in" filter="fade">
                                      <p:cBhvr>
                                        <p:cTn id="141" dur="2000"/>
                                        <p:tgtEl>
                                          <p:spTgt spid="224312"/>
                                        </p:tgtEl>
                                      </p:cBhvr>
                                    </p:animEffect>
                                  </p:childTnLst>
                                </p:cTn>
                              </p:par>
                              <p:par>
                                <p:cTn id="142" presetID="10" presetClass="entr" presetSubtype="0" fill="hold" grpId="0" nodeType="withEffect">
                                  <p:stCondLst>
                                    <p:cond delay="0"/>
                                  </p:stCondLst>
                                  <p:childTnLst>
                                    <p:set>
                                      <p:cBhvr>
                                        <p:cTn id="143" dur="1" fill="hold">
                                          <p:stCondLst>
                                            <p:cond delay="0"/>
                                          </p:stCondLst>
                                        </p:cTn>
                                        <p:tgtEl>
                                          <p:spTgt spid="224313"/>
                                        </p:tgtEl>
                                        <p:attrNameLst>
                                          <p:attrName>style.visibility</p:attrName>
                                        </p:attrNameLst>
                                      </p:cBhvr>
                                      <p:to>
                                        <p:strVal val="visible"/>
                                      </p:to>
                                    </p:set>
                                    <p:animEffect transition="in" filter="fade">
                                      <p:cBhvr>
                                        <p:cTn id="144" dur="2000"/>
                                        <p:tgtEl>
                                          <p:spTgt spid="224313"/>
                                        </p:tgtEl>
                                      </p:cBhvr>
                                    </p:animEffect>
                                  </p:childTnLst>
                                </p:cTn>
                              </p:par>
                              <p:par>
                                <p:cTn id="145" presetID="10" presetClass="entr" presetSubtype="0" fill="hold" grpId="0" nodeType="withEffect">
                                  <p:stCondLst>
                                    <p:cond delay="0"/>
                                  </p:stCondLst>
                                  <p:childTnLst>
                                    <p:set>
                                      <p:cBhvr>
                                        <p:cTn id="146" dur="1" fill="hold">
                                          <p:stCondLst>
                                            <p:cond delay="0"/>
                                          </p:stCondLst>
                                        </p:cTn>
                                        <p:tgtEl>
                                          <p:spTgt spid="224314"/>
                                        </p:tgtEl>
                                        <p:attrNameLst>
                                          <p:attrName>style.visibility</p:attrName>
                                        </p:attrNameLst>
                                      </p:cBhvr>
                                      <p:to>
                                        <p:strVal val="visible"/>
                                      </p:to>
                                    </p:set>
                                    <p:animEffect transition="in" filter="fade">
                                      <p:cBhvr>
                                        <p:cTn id="147" dur="2000"/>
                                        <p:tgtEl>
                                          <p:spTgt spid="224314"/>
                                        </p:tgtEl>
                                      </p:cBhvr>
                                    </p:animEffect>
                                  </p:childTnLst>
                                </p:cTn>
                              </p:par>
                              <p:par>
                                <p:cTn id="148" presetID="10" presetClass="entr" presetSubtype="0" fill="hold" grpId="0" nodeType="withEffect">
                                  <p:stCondLst>
                                    <p:cond delay="0"/>
                                  </p:stCondLst>
                                  <p:childTnLst>
                                    <p:set>
                                      <p:cBhvr>
                                        <p:cTn id="149" dur="1" fill="hold">
                                          <p:stCondLst>
                                            <p:cond delay="0"/>
                                          </p:stCondLst>
                                        </p:cTn>
                                        <p:tgtEl>
                                          <p:spTgt spid="224315"/>
                                        </p:tgtEl>
                                        <p:attrNameLst>
                                          <p:attrName>style.visibility</p:attrName>
                                        </p:attrNameLst>
                                      </p:cBhvr>
                                      <p:to>
                                        <p:strVal val="visible"/>
                                      </p:to>
                                    </p:set>
                                    <p:animEffect transition="in" filter="fade">
                                      <p:cBhvr>
                                        <p:cTn id="150" dur="2000"/>
                                        <p:tgtEl>
                                          <p:spTgt spid="224315"/>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224316"/>
                                        </p:tgtEl>
                                        <p:attrNameLst>
                                          <p:attrName>style.visibility</p:attrName>
                                        </p:attrNameLst>
                                      </p:cBhvr>
                                      <p:to>
                                        <p:strVal val="visible"/>
                                      </p:to>
                                    </p:set>
                                    <p:animEffect transition="in" filter="fade">
                                      <p:cBhvr>
                                        <p:cTn id="153" dur="2000"/>
                                        <p:tgtEl>
                                          <p:spTgt spid="224316"/>
                                        </p:tgtEl>
                                      </p:cBhvr>
                                    </p:animEffect>
                                  </p:childTnLst>
                                </p:cTn>
                              </p:par>
                              <p:par>
                                <p:cTn id="154" presetID="10" presetClass="entr" presetSubtype="0" fill="hold" grpId="0" nodeType="withEffect">
                                  <p:stCondLst>
                                    <p:cond delay="0"/>
                                  </p:stCondLst>
                                  <p:childTnLst>
                                    <p:set>
                                      <p:cBhvr>
                                        <p:cTn id="155" dur="1" fill="hold">
                                          <p:stCondLst>
                                            <p:cond delay="0"/>
                                          </p:stCondLst>
                                        </p:cTn>
                                        <p:tgtEl>
                                          <p:spTgt spid="224317"/>
                                        </p:tgtEl>
                                        <p:attrNameLst>
                                          <p:attrName>style.visibility</p:attrName>
                                        </p:attrNameLst>
                                      </p:cBhvr>
                                      <p:to>
                                        <p:strVal val="visible"/>
                                      </p:to>
                                    </p:set>
                                    <p:animEffect transition="in" filter="fade">
                                      <p:cBhvr>
                                        <p:cTn id="156" dur="2000"/>
                                        <p:tgtEl>
                                          <p:spTgt spid="2243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269" grpId="0" animBg="1"/>
      <p:bldP spid="224270" grpId="0" animBg="1"/>
      <p:bldP spid="224271" grpId="0" animBg="1"/>
      <p:bldP spid="224272" grpId="0" animBg="1"/>
      <p:bldP spid="224273" grpId="0" animBg="1"/>
      <p:bldP spid="224274" grpId="0" animBg="1"/>
      <p:bldP spid="224275" grpId="0" animBg="1"/>
      <p:bldP spid="224276" grpId="0" animBg="1"/>
      <p:bldP spid="224277" grpId="0" animBg="1"/>
      <p:bldP spid="224288" grpId="0" animBg="1"/>
      <p:bldP spid="224289" grpId="0" animBg="1"/>
      <p:bldP spid="224290" grpId="0" animBg="1"/>
      <p:bldP spid="224291" grpId="0" animBg="1"/>
      <p:bldP spid="224292" grpId="0" animBg="1"/>
      <p:bldP spid="224293" grpId="0" animBg="1"/>
      <p:bldP spid="224294" grpId="0" animBg="1"/>
      <p:bldP spid="224295" grpId="0" animBg="1"/>
      <p:bldP spid="224296" grpId="0" animBg="1"/>
      <p:bldP spid="224297" grpId="0" animBg="1"/>
      <p:bldP spid="224298" grpId="0" animBg="1"/>
      <p:bldP spid="224299" grpId="0" animBg="1"/>
      <p:bldP spid="224300" grpId="0" animBg="1"/>
      <p:bldP spid="224301" grpId="0" animBg="1"/>
      <p:bldP spid="224302" grpId="0" animBg="1"/>
      <p:bldP spid="224303" grpId="0" animBg="1"/>
      <p:bldP spid="224303" grpId="1" animBg="1"/>
      <p:bldP spid="224304" grpId="0" animBg="1"/>
      <p:bldP spid="224310" grpId="0" animBg="1"/>
      <p:bldP spid="224311" grpId="0" animBg="1"/>
      <p:bldP spid="224312" grpId="0" animBg="1"/>
      <p:bldP spid="224313" grpId="0" animBg="1"/>
      <p:bldP spid="224314" grpId="0" animBg="1"/>
      <p:bldP spid="224315" grpId="0" animBg="1"/>
      <p:bldP spid="224316" grpId="0" animBg="1"/>
      <p:bldP spid="224317" grpId="0" animBg="1"/>
      <p:bldP spid="224318" grpId="0"/>
      <p:bldP spid="22431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p:cNvSpPr/>
          <p:nvPr/>
        </p:nvSpPr>
        <p:spPr>
          <a:xfrm>
            <a:off x="40640" y="1285860"/>
            <a:ext cx="9144000" cy="5000660"/>
          </a:xfrm>
          <a:prstGeom prst="rect">
            <a:avLst/>
          </a:prstGeom>
          <a:solidFill>
            <a:schemeClr val="bg1">
              <a:alpha val="6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282" name="Rectangle 2"/>
          <p:cNvSpPr>
            <a:spLocks noGrp="1" noChangeArrowheads="1"/>
          </p:cNvSpPr>
          <p:nvPr>
            <p:ph type="title"/>
          </p:nvPr>
        </p:nvSpPr>
        <p:spPr/>
        <p:txBody>
          <a:bodyPr/>
          <a:lstStyle/>
          <a:p>
            <a:r>
              <a:rPr lang="zh-CN" altLang="en-US"/>
              <a:t>码分复用举例说明（解扩）</a:t>
            </a:r>
          </a:p>
        </p:txBody>
      </p:sp>
      <p:sp>
        <p:nvSpPr>
          <p:cNvPr id="225284" name="Line 4"/>
          <p:cNvSpPr>
            <a:spLocks noChangeShapeType="1"/>
          </p:cNvSpPr>
          <p:nvPr/>
        </p:nvSpPr>
        <p:spPr bwMode="auto">
          <a:xfrm>
            <a:off x="692150" y="2357438"/>
            <a:ext cx="346075" cy="0"/>
          </a:xfrm>
          <a:prstGeom prst="line">
            <a:avLst/>
          </a:prstGeom>
          <a:noFill/>
          <a:ln w="38100">
            <a:solidFill>
              <a:srgbClr val="FF3300"/>
            </a:solidFill>
            <a:miter lim="800000"/>
            <a:headEnd/>
            <a:tailEnd/>
          </a:ln>
          <a:effectLst/>
        </p:spPr>
        <p:txBody>
          <a:bodyPr wrap="none"/>
          <a:lstStyle/>
          <a:p>
            <a:endParaRPr lang="zh-CN" altLang="en-US"/>
          </a:p>
        </p:txBody>
      </p:sp>
      <p:sp>
        <p:nvSpPr>
          <p:cNvPr id="225285" name="Line 5"/>
          <p:cNvSpPr>
            <a:spLocks noChangeShapeType="1"/>
          </p:cNvSpPr>
          <p:nvPr/>
        </p:nvSpPr>
        <p:spPr bwMode="auto">
          <a:xfrm>
            <a:off x="1038225" y="2357438"/>
            <a:ext cx="0" cy="379412"/>
          </a:xfrm>
          <a:prstGeom prst="line">
            <a:avLst/>
          </a:prstGeom>
          <a:noFill/>
          <a:ln w="38100">
            <a:solidFill>
              <a:srgbClr val="FF3300"/>
            </a:solidFill>
            <a:miter lim="800000"/>
            <a:headEnd/>
            <a:tailEnd/>
          </a:ln>
          <a:effectLst/>
        </p:spPr>
        <p:txBody>
          <a:bodyPr wrap="none"/>
          <a:lstStyle/>
          <a:p>
            <a:endParaRPr lang="zh-CN" altLang="en-US"/>
          </a:p>
        </p:txBody>
      </p:sp>
      <p:sp>
        <p:nvSpPr>
          <p:cNvPr id="225286" name="Line 6"/>
          <p:cNvSpPr>
            <a:spLocks noChangeShapeType="1"/>
          </p:cNvSpPr>
          <p:nvPr/>
        </p:nvSpPr>
        <p:spPr bwMode="auto">
          <a:xfrm>
            <a:off x="1038225" y="2738438"/>
            <a:ext cx="347663" cy="0"/>
          </a:xfrm>
          <a:prstGeom prst="line">
            <a:avLst/>
          </a:prstGeom>
          <a:noFill/>
          <a:ln w="38100">
            <a:solidFill>
              <a:srgbClr val="FF3300"/>
            </a:solidFill>
            <a:miter lim="800000"/>
            <a:headEnd/>
            <a:tailEnd/>
          </a:ln>
          <a:effectLst/>
        </p:spPr>
        <p:txBody>
          <a:bodyPr wrap="none"/>
          <a:lstStyle/>
          <a:p>
            <a:endParaRPr lang="zh-CN" altLang="en-US"/>
          </a:p>
        </p:txBody>
      </p:sp>
      <p:sp>
        <p:nvSpPr>
          <p:cNvPr id="225287" name="Line 7"/>
          <p:cNvSpPr>
            <a:spLocks noChangeShapeType="1"/>
          </p:cNvSpPr>
          <p:nvPr/>
        </p:nvSpPr>
        <p:spPr bwMode="auto">
          <a:xfrm>
            <a:off x="1343025" y="2359025"/>
            <a:ext cx="0" cy="379413"/>
          </a:xfrm>
          <a:prstGeom prst="line">
            <a:avLst/>
          </a:prstGeom>
          <a:noFill/>
          <a:ln w="38100">
            <a:solidFill>
              <a:srgbClr val="FF3300"/>
            </a:solidFill>
            <a:miter lim="800000"/>
            <a:headEnd/>
            <a:tailEnd/>
          </a:ln>
          <a:effectLst/>
        </p:spPr>
        <p:txBody>
          <a:bodyPr wrap="none"/>
          <a:lstStyle/>
          <a:p>
            <a:endParaRPr lang="zh-CN" altLang="en-US"/>
          </a:p>
        </p:txBody>
      </p:sp>
      <p:sp>
        <p:nvSpPr>
          <p:cNvPr id="225288" name="Line 8"/>
          <p:cNvSpPr>
            <a:spLocks noChangeShapeType="1"/>
          </p:cNvSpPr>
          <p:nvPr/>
        </p:nvSpPr>
        <p:spPr bwMode="auto">
          <a:xfrm>
            <a:off x="1343025" y="1978025"/>
            <a:ext cx="0" cy="379413"/>
          </a:xfrm>
          <a:prstGeom prst="line">
            <a:avLst/>
          </a:prstGeom>
          <a:noFill/>
          <a:ln w="38100">
            <a:solidFill>
              <a:srgbClr val="FF3300"/>
            </a:solidFill>
            <a:miter lim="800000"/>
            <a:headEnd/>
            <a:tailEnd/>
          </a:ln>
          <a:effectLst/>
        </p:spPr>
        <p:txBody>
          <a:bodyPr wrap="none"/>
          <a:lstStyle/>
          <a:p>
            <a:endParaRPr lang="zh-CN" altLang="en-US"/>
          </a:p>
        </p:txBody>
      </p:sp>
      <p:sp>
        <p:nvSpPr>
          <p:cNvPr id="225289" name="Line 9"/>
          <p:cNvSpPr>
            <a:spLocks noChangeShapeType="1"/>
          </p:cNvSpPr>
          <p:nvPr/>
        </p:nvSpPr>
        <p:spPr bwMode="auto">
          <a:xfrm>
            <a:off x="1343025" y="1976438"/>
            <a:ext cx="346075" cy="0"/>
          </a:xfrm>
          <a:prstGeom prst="line">
            <a:avLst/>
          </a:prstGeom>
          <a:noFill/>
          <a:ln w="38100">
            <a:solidFill>
              <a:srgbClr val="FF3300"/>
            </a:solidFill>
            <a:miter lim="800000"/>
            <a:headEnd/>
            <a:tailEnd/>
          </a:ln>
          <a:effectLst/>
        </p:spPr>
        <p:txBody>
          <a:bodyPr wrap="none"/>
          <a:lstStyle/>
          <a:p>
            <a:endParaRPr lang="zh-CN" altLang="en-US"/>
          </a:p>
        </p:txBody>
      </p:sp>
      <p:sp>
        <p:nvSpPr>
          <p:cNvPr id="225290" name="Line 10"/>
          <p:cNvSpPr>
            <a:spLocks noChangeShapeType="1"/>
          </p:cNvSpPr>
          <p:nvPr/>
        </p:nvSpPr>
        <p:spPr bwMode="auto">
          <a:xfrm>
            <a:off x="1647825" y="1978025"/>
            <a:ext cx="0" cy="379413"/>
          </a:xfrm>
          <a:prstGeom prst="line">
            <a:avLst/>
          </a:prstGeom>
          <a:noFill/>
          <a:ln w="38100">
            <a:solidFill>
              <a:srgbClr val="FF3300"/>
            </a:solidFill>
            <a:miter lim="800000"/>
            <a:headEnd/>
            <a:tailEnd/>
          </a:ln>
          <a:effectLst/>
        </p:spPr>
        <p:txBody>
          <a:bodyPr wrap="none"/>
          <a:lstStyle/>
          <a:p>
            <a:endParaRPr lang="zh-CN" altLang="en-US"/>
          </a:p>
        </p:txBody>
      </p:sp>
      <p:sp>
        <p:nvSpPr>
          <p:cNvPr id="225291" name="Line 11"/>
          <p:cNvSpPr>
            <a:spLocks noChangeShapeType="1"/>
          </p:cNvSpPr>
          <p:nvPr/>
        </p:nvSpPr>
        <p:spPr bwMode="auto">
          <a:xfrm>
            <a:off x="1647825" y="2357438"/>
            <a:ext cx="346075" cy="0"/>
          </a:xfrm>
          <a:prstGeom prst="line">
            <a:avLst/>
          </a:prstGeom>
          <a:noFill/>
          <a:ln w="38100">
            <a:solidFill>
              <a:srgbClr val="FF3300"/>
            </a:solidFill>
            <a:miter lim="800000"/>
            <a:headEnd/>
            <a:tailEnd/>
          </a:ln>
          <a:effectLst/>
        </p:spPr>
        <p:txBody>
          <a:bodyPr wrap="none"/>
          <a:lstStyle/>
          <a:p>
            <a:endParaRPr lang="zh-CN" altLang="en-US"/>
          </a:p>
        </p:txBody>
      </p:sp>
      <p:grpSp>
        <p:nvGrpSpPr>
          <p:cNvPr id="2" name="Group 12"/>
          <p:cNvGrpSpPr>
            <a:grpSpLocks/>
          </p:cNvGrpSpPr>
          <p:nvPr/>
        </p:nvGrpSpPr>
        <p:grpSpPr bwMode="auto">
          <a:xfrm>
            <a:off x="657225" y="3121025"/>
            <a:ext cx="1385888" cy="379413"/>
            <a:chOff x="864" y="1776"/>
            <a:chExt cx="1344" cy="336"/>
          </a:xfrm>
        </p:grpSpPr>
        <p:sp>
          <p:nvSpPr>
            <p:cNvPr id="225293" name="Line 13"/>
            <p:cNvSpPr>
              <a:spLocks noChangeShapeType="1"/>
            </p:cNvSpPr>
            <p:nvPr/>
          </p:nvSpPr>
          <p:spPr bwMode="auto">
            <a:xfrm flipV="1">
              <a:off x="864" y="1776"/>
              <a:ext cx="0" cy="336"/>
            </a:xfrm>
            <a:prstGeom prst="line">
              <a:avLst/>
            </a:prstGeom>
            <a:noFill/>
            <a:ln w="38100">
              <a:solidFill>
                <a:schemeClr val="tx1"/>
              </a:solidFill>
              <a:miter lim="800000"/>
              <a:headEnd/>
              <a:tailEnd/>
            </a:ln>
            <a:effectLst/>
          </p:spPr>
          <p:txBody>
            <a:bodyPr wrap="none"/>
            <a:lstStyle/>
            <a:p>
              <a:endParaRPr lang="zh-CN" altLang="en-US"/>
            </a:p>
          </p:txBody>
        </p:sp>
        <p:sp>
          <p:nvSpPr>
            <p:cNvPr id="225294" name="Line 14"/>
            <p:cNvSpPr>
              <a:spLocks noChangeShapeType="1"/>
            </p:cNvSpPr>
            <p:nvPr/>
          </p:nvSpPr>
          <p:spPr bwMode="auto">
            <a:xfrm>
              <a:off x="864" y="1776"/>
              <a:ext cx="336" cy="0"/>
            </a:xfrm>
            <a:prstGeom prst="line">
              <a:avLst/>
            </a:prstGeom>
            <a:noFill/>
            <a:ln w="38100">
              <a:solidFill>
                <a:schemeClr val="tx1"/>
              </a:solidFill>
              <a:miter lim="800000"/>
              <a:headEnd/>
              <a:tailEnd/>
            </a:ln>
            <a:effectLst/>
          </p:spPr>
          <p:txBody>
            <a:bodyPr wrap="none"/>
            <a:lstStyle/>
            <a:p>
              <a:endParaRPr lang="zh-CN" altLang="en-US"/>
            </a:p>
          </p:txBody>
        </p:sp>
        <p:sp>
          <p:nvSpPr>
            <p:cNvPr id="225295" name="Line 15"/>
            <p:cNvSpPr>
              <a:spLocks noChangeShapeType="1"/>
            </p:cNvSpPr>
            <p:nvPr/>
          </p:nvSpPr>
          <p:spPr bwMode="auto">
            <a:xfrm>
              <a:off x="1200" y="1776"/>
              <a:ext cx="0" cy="336"/>
            </a:xfrm>
            <a:prstGeom prst="line">
              <a:avLst/>
            </a:prstGeom>
            <a:noFill/>
            <a:ln w="38100">
              <a:solidFill>
                <a:schemeClr val="tx1"/>
              </a:solidFill>
              <a:miter lim="800000"/>
              <a:headEnd/>
              <a:tailEnd/>
            </a:ln>
            <a:effectLst/>
          </p:spPr>
          <p:txBody>
            <a:bodyPr wrap="none"/>
            <a:lstStyle/>
            <a:p>
              <a:endParaRPr lang="zh-CN" altLang="en-US"/>
            </a:p>
          </p:txBody>
        </p:sp>
        <p:sp>
          <p:nvSpPr>
            <p:cNvPr id="225296" name="Line 16"/>
            <p:cNvSpPr>
              <a:spLocks noChangeShapeType="1"/>
            </p:cNvSpPr>
            <p:nvPr/>
          </p:nvSpPr>
          <p:spPr bwMode="auto">
            <a:xfrm>
              <a:off x="1200" y="2112"/>
              <a:ext cx="336" cy="0"/>
            </a:xfrm>
            <a:prstGeom prst="line">
              <a:avLst/>
            </a:prstGeom>
            <a:noFill/>
            <a:ln w="38100">
              <a:solidFill>
                <a:schemeClr val="tx1"/>
              </a:solidFill>
              <a:miter lim="800000"/>
              <a:headEnd/>
              <a:tailEnd/>
            </a:ln>
            <a:effectLst/>
          </p:spPr>
          <p:txBody>
            <a:bodyPr wrap="none"/>
            <a:lstStyle/>
            <a:p>
              <a:endParaRPr lang="zh-CN" altLang="en-US"/>
            </a:p>
          </p:txBody>
        </p:sp>
        <p:sp>
          <p:nvSpPr>
            <p:cNvPr id="225297" name="Line 17"/>
            <p:cNvSpPr>
              <a:spLocks noChangeShapeType="1"/>
            </p:cNvSpPr>
            <p:nvPr/>
          </p:nvSpPr>
          <p:spPr bwMode="auto">
            <a:xfrm>
              <a:off x="1536" y="1776"/>
              <a:ext cx="0" cy="336"/>
            </a:xfrm>
            <a:prstGeom prst="line">
              <a:avLst/>
            </a:prstGeom>
            <a:noFill/>
            <a:ln w="38100">
              <a:solidFill>
                <a:schemeClr val="tx1"/>
              </a:solidFill>
              <a:miter lim="800000"/>
              <a:headEnd/>
              <a:tailEnd/>
            </a:ln>
            <a:effectLst/>
          </p:spPr>
          <p:txBody>
            <a:bodyPr wrap="none"/>
            <a:lstStyle/>
            <a:p>
              <a:endParaRPr lang="zh-CN" altLang="en-US"/>
            </a:p>
          </p:txBody>
        </p:sp>
        <p:sp>
          <p:nvSpPr>
            <p:cNvPr id="225298" name="Line 18"/>
            <p:cNvSpPr>
              <a:spLocks noChangeShapeType="1"/>
            </p:cNvSpPr>
            <p:nvPr/>
          </p:nvSpPr>
          <p:spPr bwMode="auto">
            <a:xfrm>
              <a:off x="1536" y="1776"/>
              <a:ext cx="336" cy="0"/>
            </a:xfrm>
            <a:prstGeom prst="line">
              <a:avLst/>
            </a:prstGeom>
            <a:noFill/>
            <a:ln w="38100">
              <a:solidFill>
                <a:schemeClr val="tx1"/>
              </a:solidFill>
              <a:miter lim="800000"/>
              <a:headEnd/>
              <a:tailEnd/>
            </a:ln>
            <a:effectLst/>
          </p:spPr>
          <p:txBody>
            <a:bodyPr wrap="none"/>
            <a:lstStyle/>
            <a:p>
              <a:endParaRPr lang="zh-CN" altLang="en-US"/>
            </a:p>
          </p:txBody>
        </p:sp>
        <p:sp>
          <p:nvSpPr>
            <p:cNvPr id="225299" name="Line 19"/>
            <p:cNvSpPr>
              <a:spLocks noChangeShapeType="1"/>
            </p:cNvSpPr>
            <p:nvPr/>
          </p:nvSpPr>
          <p:spPr bwMode="auto">
            <a:xfrm>
              <a:off x="1872" y="2112"/>
              <a:ext cx="336" cy="0"/>
            </a:xfrm>
            <a:prstGeom prst="line">
              <a:avLst/>
            </a:prstGeom>
            <a:noFill/>
            <a:ln w="38100">
              <a:solidFill>
                <a:schemeClr val="tx1"/>
              </a:solidFill>
              <a:miter lim="800000"/>
              <a:headEnd/>
              <a:tailEnd/>
            </a:ln>
            <a:effectLst/>
          </p:spPr>
          <p:txBody>
            <a:bodyPr wrap="none"/>
            <a:lstStyle/>
            <a:p>
              <a:endParaRPr lang="zh-CN" altLang="en-US"/>
            </a:p>
          </p:txBody>
        </p:sp>
        <p:sp>
          <p:nvSpPr>
            <p:cNvPr id="225300" name="Line 20"/>
            <p:cNvSpPr>
              <a:spLocks noChangeShapeType="1"/>
            </p:cNvSpPr>
            <p:nvPr/>
          </p:nvSpPr>
          <p:spPr bwMode="auto">
            <a:xfrm>
              <a:off x="1872" y="1776"/>
              <a:ext cx="0" cy="336"/>
            </a:xfrm>
            <a:prstGeom prst="line">
              <a:avLst/>
            </a:prstGeom>
            <a:noFill/>
            <a:ln w="38100">
              <a:solidFill>
                <a:schemeClr val="tx1"/>
              </a:solidFill>
              <a:miter lim="800000"/>
              <a:headEnd/>
              <a:tailEnd/>
            </a:ln>
            <a:effectLst/>
          </p:spPr>
          <p:txBody>
            <a:bodyPr wrap="none"/>
            <a:lstStyle/>
            <a:p>
              <a:endParaRPr lang="zh-CN" altLang="en-US"/>
            </a:p>
          </p:txBody>
        </p:sp>
      </p:grpSp>
      <p:sp>
        <p:nvSpPr>
          <p:cNvPr id="225301" name="AutoShape 21"/>
          <p:cNvSpPr>
            <a:spLocks noChangeArrowheads="1"/>
          </p:cNvSpPr>
          <p:nvPr/>
        </p:nvSpPr>
        <p:spPr bwMode="auto">
          <a:xfrm>
            <a:off x="2892425" y="2700338"/>
            <a:ext cx="347663" cy="360362"/>
          </a:xfrm>
          <a:prstGeom prst="flowChartSummingJunction">
            <a:avLst/>
          </a:prstGeom>
          <a:noFill/>
          <a:ln w="38100">
            <a:solidFill>
              <a:schemeClr val="tx1"/>
            </a:solidFill>
            <a:miter lim="800000"/>
            <a:headEnd/>
            <a:tailEnd/>
          </a:ln>
          <a:effectLst/>
        </p:spPr>
        <p:txBody>
          <a:bodyPr wrap="none" anchor="ctr"/>
          <a:lstStyle/>
          <a:p>
            <a:endParaRPr lang="zh-CN" altLang="en-US"/>
          </a:p>
        </p:txBody>
      </p:sp>
      <p:sp>
        <p:nvSpPr>
          <p:cNvPr id="225302" name="AutoShape 22"/>
          <p:cNvSpPr>
            <a:spLocks noChangeArrowheads="1"/>
          </p:cNvSpPr>
          <p:nvPr/>
        </p:nvSpPr>
        <p:spPr bwMode="auto">
          <a:xfrm rot="1480989">
            <a:off x="2333625" y="2528888"/>
            <a:ext cx="500063" cy="204787"/>
          </a:xfrm>
          <a:prstGeom prst="rightArrow">
            <a:avLst>
              <a:gd name="adj1" fmla="val 50000"/>
              <a:gd name="adj2" fmla="val 61047"/>
            </a:avLst>
          </a:prstGeom>
          <a:solidFill>
            <a:schemeClr val="accent1"/>
          </a:solidFill>
          <a:ln w="9525">
            <a:solidFill>
              <a:schemeClr val="tx1"/>
            </a:solidFill>
            <a:miter lim="800000"/>
            <a:headEnd/>
            <a:tailEnd/>
          </a:ln>
          <a:effectLst/>
        </p:spPr>
        <p:txBody>
          <a:bodyPr wrap="none" anchor="ctr"/>
          <a:lstStyle/>
          <a:p>
            <a:endParaRPr lang="zh-CN" altLang="en-US"/>
          </a:p>
        </p:txBody>
      </p:sp>
      <p:sp>
        <p:nvSpPr>
          <p:cNvPr id="225303" name="AutoShape 23"/>
          <p:cNvSpPr>
            <a:spLocks noChangeArrowheads="1"/>
          </p:cNvSpPr>
          <p:nvPr/>
        </p:nvSpPr>
        <p:spPr bwMode="auto">
          <a:xfrm rot="-1219140">
            <a:off x="2349500" y="2963863"/>
            <a:ext cx="449263" cy="250825"/>
          </a:xfrm>
          <a:prstGeom prst="rightArrow">
            <a:avLst>
              <a:gd name="adj1" fmla="val 50000"/>
              <a:gd name="adj2" fmla="val 44779"/>
            </a:avLst>
          </a:prstGeom>
          <a:solidFill>
            <a:schemeClr val="accent1"/>
          </a:solidFill>
          <a:ln w="9525">
            <a:solidFill>
              <a:schemeClr val="tx1"/>
            </a:solidFill>
            <a:miter lim="800000"/>
            <a:headEnd/>
            <a:tailEnd/>
          </a:ln>
          <a:effectLst/>
        </p:spPr>
        <p:txBody>
          <a:bodyPr wrap="none" anchor="ctr"/>
          <a:lstStyle/>
          <a:p>
            <a:endParaRPr lang="zh-CN" altLang="en-US"/>
          </a:p>
        </p:txBody>
      </p:sp>
      <p:sp>
        <p:nvSpPr>
          <p:cNvPr id="225304" name="AutoShape 24"/>
          <p:cNvSpPr>
            <a:spLocks noChangeArrowheads="1"/>
          </p:cNvSpPr>
          <p:nvPr/>
        </p:nvSpPr>
        <p:spPr bwMode="auto">
          <a:xfrm>
            <a:off x="3400425" y="2816225"/>
            <a:ext cx="450850" cy="206375"/>
          </a:xfrm>
          <a:prstGeom prst="rightArrow">
            <a:avLst>
              <a:gd name="adj1" fmla="val 50000"/>
              <a:gd name="adj2" fmla="val 54615"/>
            </a:avLst>
          </a:prstGeom>
          <a:solidFill>
            <a:schemeClr val="accent1"/>
          </a:solidFill>
          <a:ln w="9525">
            <a:solidFill>
              <a:schemeClr val="tx1"/>
            </a:solidFill>
            <a:miter lim="800000"/>
            <a:headEnd/>
            <a:tailEnd/>
          </a:ln>
          <a:effectLst/>
        </p:spPr>
        <p:txBody>
          <a:bodyPr wrap="none" anchor="ctr"/>
          <a:lstStyle/>
          <a:p>
            <a:endParaRPr lang="zh-CN" altLang="en-US"/>
          </a:p>
        </p:txBody>
      </p:sp>
      <p:sp>
        <p:nvSpPr>
          <p:cNvPr id="225305" name="Line 25"/>
          <p:cNvSpPr>
            <a:spLocks noChangeShapeType="1"/>
          </p:cNvSpPr>
          <p:nvPr/>
        </p:nvSpPr>
        <p:spPr bwMode="auto">
          <a:xfrm>
            <a:off x="4057650" y="3089275"/>
            <a:ext cx="346075" cy="0"/>
          </a:xfrm>
          <a:prstGeom prst="line">
            <a:avLst/>
          </a:prstGeom>
          <a:noFill/>
          <a:ln w="38100">
            <a:solidFill>
              <a:srgbClr val="FF3300"/>
            </a:solidFill>
            <a:miter lim="800000"/>
            <a:headEnd/>
            <a:tailEnd/>
          </a:ln>
          <a:effectLst/>
        </p:spPr>
        <p:txBody>
          <a:bodyPr wrap="none"/>
          <a:lstStyle/>
          <a:p>
            <a:endParaRPr lang="zh-CN" altLang="en-US"/>
          </a:p>
        </p:txBody>
      </p:sp>
      <p:sp>
        <p:nvSpPr>
          <p:cNvPr id="225306" name="Line 26"/>
          <p:cNvSpPr>
            <a:spLocks noChangeShapeType="1"/>
          </p:cNvSpPr>
          <p:nvPr/>
        </p:nvSpPr>
        <p:spPr bwMode="auto">
          <a:xfrm>
            <a:off x="4403725" y="2709863"/>
            <a:ext cx="0" cy="379412"/>
          </a:xfrm>
          <a:prstGeom prst="line">
            <a:avLst/>
          </a:prstGeom>
          <a:noFill/>
          <a:ln w="38100">
            <a:solidFill>
              <a:srgbClr val="FF3300"/>
            </a:solidFill>
            <a:miter lim="800000"/>
            <a:headEnd/>
            <a:tailEnd/>
          </a:ln>
          <a:effectLst/>
        </p:spPr>
        <p:txBody>
          <a:bodyPr wrap="none"/>
          <a:lstStyle/>
          <a:p>
            <a:endParaRPr lang="zh-CN" altLang="en-US"/>
          </a:p>
        </p:txBody>
      </p:sp>
      <p:sp>
        <p:nvSpPr>
          <p:cNvPr id="225307" name="Line 27"/>
          <p:cNvSpPr>
            <a:spLocks noChangeShapeType="1"/>
          </p:cNvSpPr>
          <p:nvPr/>
        </p:nvSpPr>
        <p:spPr bwMode="auto">
          <a:xfrm>
            <a:off x="4403725" y="2708275"/>
            <a:ext cx="346075" cy="0"/>
          </a:xfrm>
          <a:prstGeom prst="line">
            <a:avLst/>
          </a:prstGeom>
          <a:noFill/>
          <a:ln w="38100">
            <a:solidFill>
              <a:srgbClr val="FF3300"/>
            </a:solidFill>
            <a:miter lim="800000"/>
            <a:headEnd/>
            <a:tailEnd/>
          </a:ln>
          <a:effectLst/>
        </p:spPr>
        <p:txBody>
          <a:bodyPr wrap="none"/>
          <a:lstStyle/>
          <a:p>
            <a:endParaRPr lang="zh-CN" altLang="en-US"/>
          </a:p>
        </p:txBody>
      </p:sp>
      <p:sp>
        <p:nvSpPr>
          <p:cNvPr id="225308" name="Line 28"/>
          <p:cNvSpPr>
            <a:spLocks noChangeShapeType="1"/>
          </p:cNvSpPr>
          <p:nvPr/>
        </p:nvSpPr>
        <p:spPr bwMode="auto">
          <a:xfrm>
            <a:off x="4708525" y="2708275"/>
            <a:ext cx="346075" cy="0"/>
          </a:xfrm>
          <a:prstGeom prst="line">
            <a:avLst/>
          </a:prstGeom>
          <a:noFill/>
          <a:ln w="38100">
            <a:solidFill>
              <a:srgbClr val="FF3300"/>
            </a:solidFill>
            <a:miter lim="800000"/>
            <a:headEnd/>
            <a:tailEnd/>
          </a:ln>
          <a:effectLst/>
        </p:spPr>
        <p:txBody>
          <a:bodyPr wrap="none"/>
          <a:lstStyle/>
          <a:p>
            <a:endParaRPr lang="zh-CN" altLang="en-US"/>
          </a:p>
        </p:txBody>
      </p:sp>
      <p:sp>
        <p:nvSpPr>
          <p:cNvPr id="225309" name="Line 29"/>
          <p:cNvSpPr>
            <a:spLocks noChangeShapeType="1"/>
          </p:cNvSpPr>
          <p:nvPr/>
        </p:nvSpPr>
        <p:spPr bwMode="auto">
          <a:xfrm>
            <a:off x="5089525" y="3089275"/>
            <a:ext cx="346075" cy="0"/>
          </a:xfrm>
          <a:prstGeom prst="line">
            <a:avLst/>
          </a:prstGeom>
          <a:noFill/>
          <a:ln w="38100">
            <a:solidFill>
              <a:srgbClr val="FF3300"/>
            </a:solidFill>
            <a:miter lim="800000"/>
            <a:headEnd/>
            <a:tailEnd/>
          </a:ln>
          <a:effectLst/>
        </p:spPr>
        <p:txBody>
          <a:bodyPr wrap="none"/>
          <a:lstStyle/>
          <a:p>
            <a:endParaRPr lang="zh-CN" altLang="en-US"/>
          </a:p>
        </p:txBody>
      </p:sp>
      <p:sp>
        <p:nvSpPr>
          <p:cNvPr id="225310" name="Line 30"/>
          <p:cNvSpPr>
            <a:spLocks noChangeShapeType="1"/>
          </p:cNvSpPr>
          <p:nvPr/>
        </p:nvSpPr>
        <p:spPr bwMode="auto">
          <a:xfrm>
            <a:off x="5089525" y="2708275"/>
            <a:ext cx="0" cy="379413"/>
          </a:xfrm>
          <a:prstGeom prst="line">
            <a:avLst/>
          </a:prstGeom>
          <a:noFill/>
          <a:ln w="38100">
            <a:solidFill>
              <a:srgbClr val="FF3300"/>
            </a:solidFill>
            <a:miter lim="800000"/>
            <a:headEnd/>
            <a:tailEnd/>
          </a:ln>
          <a:effectLst/>
        </p:spPr>
        <p:txBody>
          <a:bodyPr wrap="none"/>
          <a:lstStyle/>
          <a:p>
            <a:endParaRPr lang="zh-CN" altLang="en-US"/>
          </a:p>
        </p:txBody>
      </p:sp>
      <p:graphicFrame>
        <p:nvGraphicFramePr>
          <p:cNvPr id="225312" name="Object 32"/>
          <p:cNvGraphicFramePr>
            <a:graphicFrameLocks noChangeAspect="1"/>
          </p:cNvGraphicFramePr>
          <p:nvPr/>
        </p:nvGraphicFramePr>
        <p:xfrm>
          <a:off x="5724525" y="2349500"/>
          <a:ext cx="393700" cy="914400"/>
        </p:xfrm>
        <a:graphic>
          <a:graphicData uri="http://schemas.openxmlformats.org/presentationml/2006/ole">
            <mc:AlternateContent xmlns:mc="http://schemas.openxmlformats.org/markup-compatibility/2006">
              <mc:Choice xmlns:v="urn:schemas-microsoft-com:vml" Requires="v">
                <p:oleObj spid="_x0000_s8206" name="Equation" r:id="rId3" imgW="203040" imgH="279360" progId="Equation.3">
                  <p:embed/>
                </p:oleObj>
              </mc:Choice>
              <mc:Fallback>
                <p:oleObj name="Equation" r:id="rId3" imgW="203040" imgH="27936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4525" y="2349500"/>
                        <a:ext cx="393700" cy="9144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25313" name="Text Box 33"/>
          <p:cNvSpPr txBox="1">
            <a:spLocks noChangeArrowheads="1"/>
          </p:cNvSpPr>
          <p:nvPr/>
        </p:nvSpPr>
        <p:spPr bwMode="auto">
          <a:xfrm>
            <a:off x="6516688" y="2349500"/>
            <a:ext cx="2087562" cy="955675"/>
          </a:xfrm>
          <a:prstGeom prst="rect">
            <a:avLst/>
          </a:prstGeom>
          <a:noFill/>
          <a:ln w="9525">
            <a:solidFill>
              <a:srgbClr val="FF0000"/>
            </a:solidFill>
            <a:miter lim="800000"/>
            <a:headEnd/>
            <a:tailEnd/>
          </a:ln>
          <a:effectLst/>
        </p:spPr>
        <p:txBody>
          <a:bodyPr>
            <a:spAutoFit/>
          </a:bodyPr>
          <a:lstStyle/>
          <a:p>
            <a:pPr>
              <a:spcBef>
                <a:spcPct val="50000"/>
              </a:spcBef>
            </a:pPr>
            <a:r>
              <a:rPr lang="zh-CN" altLang="en-US" sz="2800"/>
              <a:t>积分结果大于</a:t>
            </a:r>
            <a:r>
              <a:rPr lang="en-US" altLang="zh-CN" sz="2800"/>
              <a:t>0</a:t>
            </a:r>
            <a:r>
              <a:rPr lang="zh-CN" altLang="en-US" sz="2800"/>
              <a:t>，判为</a:t>
            </a:r>
            <a:r>
              <a:rPr lang="en-US" altLang="zh-CN" sz="2800"/>
              <a:t>1</a:t>
            </a:r>
          </a:p>
        </p:txBody>
      </p:sp>
      <p:sp>
        <p:nvSpPr>
          <p:cNvPr id="225314" name="Line 34"/>
          <p:cNvSpPr>
            <a:spLocks noChangeShapeType="1"/>
          </p:cNvSpPr>
          <p:nvPr/>
        </p:nvSpPr>
        <p:spPr bwMode="auto">
          <a:xfrm>
            <a:off x="720725" y="4735513"/>
            <a:ext cx="346075" cy="0"/>
          </a:xfrm>
          <a:prstGeom prst="line">
            <a:avLst/>
          </a:prstGeom>
          <a:noFill/>
          <a:ln w="38100">
            <a:solidFill>
              <a:srgbClr val="FF3300"/>
            </a:solidFill>
            <a:miter lim="800000"/>
            <a:headEnd/>
            <a:tailEnd/>
          </a:ln>
          <a:effectLst/>
        </p:spPr>
        <p:txBody>
          <a:bodyPr wrap="none"/>
          <a:lstStyle/>
          <a:p>
            <a:endParaRPr lang="zh-CN" altLang="en-US"/>
          </a:p>
        </p:txBody>
      </p:sp>
      <p:sp>
        <p:nvSpPr>
          <p:cNvPr id="225315" name="Line 35"/>
          <p:cNvSpPr>
            <a:spLocks noChangeShapeType="1"/>
          </p:cNvSpPr>
          <p:nvPr/>
        </p:nvSpPr>
        <p:spPr bwMode="auto">
          <a:xfrm>
            <a:off x="1066800" y="4735513"/>
            <a:ext cx="0" cy="379412"/>
          </a:xfrm>
          <a:prstGeom prst="line">
            <a:avLst/>
          </a:prstGeom>
          <a:noFill/>
          <a:ln w="38100">
            <a:solidFill>
              <a:srgbClr val="FF3300"/>
            </a:solidFill>
            <a:miter lim="800000"/>
            <a:headEnd/>
            <a:tailEnd/>
          </a:ln>
          <a:effectLst/>
        </p:spPr>
        <p:txBody>
          <a:bodyPr wrap="none"/>
          <a:lstStyle/>
          <a:p>
            <a:endParaRPr lang="zh-CN" altLang="en-US"/>
          </a:p>
        </p:txBody>
      </p:sp>
      <p:sp>
        <p:nvSpPr>
          <p:cNvPr id="225316" name="Line 36"/>
          <p:cNvSpPr>
            <a:spLocks noChangeShapeType="1"/>
          </p:cNvSpPr>
          <p:nvPr/>
        </p:nvSpPr>
        <p:spPr bwMode="auto">
          <a:xfrm>
            <a:off x="1066800" y="5116513"/>
            <a:ext cx="347663" cy="0"/>
          </a:xfrm>
          <a:prstGeom prst="line">
            <a:avLst/>
          </a:prstGeom>
          <a:noFill/>
          <a:ln w="38100">
            <a:solidFill>
              <a:srgbClr val="FF3300"/>
            </a:solidFill>
            <a:miter lim="800000"/>
            <a:headEnd/>
            <a:tailEnd/>
          </a:ln>
          <a:effectLst/>
        </p:spPr>
        <p:txBody>
          <a:bodyPr wrap="none"/>
          <a:lstStyle/>
          <a:p>
            <a:endParaRPr lang="zh-CN" altLang="en-US"/>
          </a:p>
        </p:txBody>
      </p:sp>
      <p:sp>
        <p:nvSpPr>
          <p:cNvPr id="225317" name="Line 37"/>
          <p:cNvSpPr>
            <a:spLocks noChangeShapeType="1"/>
          </p:cNvSpPr>
          <p:nvPr/>
        </p:nvSpPr>
        <p:spPr bwMode="auto">
          <a:xfrm>
            <a:off x="1371600" y="4737100"/>
            <a:ext cx="0" cy="379413"/>
          </a:xfrm>
          <a:prstGeom prst="line">
            <a:avLst/>
          </a:prstGeom>
          <a:noFill/>
          <a:ln w="38100">
            <a:solidFill>
              <a:srgbClr val="FF3300"/>
            </a:solidFill>
            <a:miter lim="800000"/>
            <a:headEnd/>
            <a:tailEnd/>
          </a:ln>
          <a:effectLst/>
        </p:spPr>
        <p:txBody>
          <a:bodyPr wrap="none"/>
          <a:lstStyle/>
          <a:p>
            <a:endParaRPr lang="zh-CN" altLang="en-US"/>
          </a:p>
        </p:txBody>
      </p:sp>
      <p:sp>
        <p:nvSpPr>
          <p:cNvPr id="225318" name="Line 38"/>
          <p:cNvSpPr>
            <a:spLocks noChangeShapeType="1"/>
          </p:cNvSpPr>
          <p:nvPr/>
        </p:nvSpPr>
        <p:spPr bwMode="auto">
          <a:xfrm>
            <a:off x="1371600" y="4356100"/>
            <a:ext cx="0" cy="379413"/>
          </a:xfrm>
          <a:prstGeom prst="line">
            <a:avLst/>
          </a:prstGeom>
          <a:noFill/>
          <a:ln w="38100">
            <a:solidFill>
              <a:srgbClr val="FF3300"/>
            </a:solidFill>
            <a:miter lim="800000"/>
            <a:headEnd/>
            <a:tailEnd/>
          </a:ln>
          <a:effectLst/>
        </p:spPr>
        <p:txBody>
          <a:bodyPr wrap="none"/>
          <a:lstStyle/>
          <a:p>
            <a:endParaRPr lang="zh-CN" altLang="en-US"/>
          </a:p>
        </p:txBody>
      </p:sp>
      <p:sp>
        <p:nvSpPr>
          <p:cNvPr id="225319" name="Line 39"/>
          <p:cNvSpPr>
            <a:spLocks noChangeShapeType="1"/>
          </p:cNvSpPr>
          <p:nvPr/>
        </p:nvSpPr>
        <p:spPr bwMode="auto">
          <a:xfrm>
            <a:off x="1371600" y="4354513"/>
            <a:ext cx="346075" cy="0"/>
          </a:xfrm>
          <a:prstGeom prst="line">
            <a:avLst/>
          </a:prstGeom>
          <a:noFill/>
          <a:ln w="38100">
            <a:solidFill>
              <a:srgbClr val="FF3300"/>
            </a:solidFill>
            <a:miter lim="800000"/>
            <a:headEnd/>
            <a:tailEnd/>
          </a:ln>
          <a:effectLst/>
        </p:spPr>
        <p:txBody>
          <a:bodyPr wrap="none"/>
          <a:lstStyle/>
          <a:p>
            <a:endParaRPr lang="zh-CN" altLang="en-US"/>
          </a:p>
        </p:txBody>
      </p:sp>
      <p:sp>
        <p:nvSpPr>
          <p:cNvPr id="225320" name="Line 40"/>
          <p:cNvSpPr>
            <a:spLocks noChangeShapeType="1"/>
          </p:cNvSpPr>
          <p:nvPr/>
        </p:nvSpPr>
        <p:spPr bwMode="auto">
          <a:xfrm>
            <a:off x="1676400" y="4356100"/>
            <a:ext cx="0" cy="379413"/>
          </a:xfrm>
          <a:prstGeom prst="line">
            <a:avLst/>
          </a:prstGeom>
          <a:noFill/>
          <a:ln w="38100">
            <a:solidFill>
              <a:srgbClr val="FF3300"/>
            </a:solidFill>
            <a:miter lim="800000"/>
            <a:headEnd/>
            <a:tailEnd/>
          </a:ln>
          <a:effectLst/>
        </p:spPr>
        <p:txBody>
          <a:bodyPr wrap="none"/>
          <a:lstStyle/>
          <a:p>
            <a:endParaRPr lang="zh-CN" altLang="en-US"/>
          </a:p>
        </p:txBody>
      </p:sp>
      <p:sp>
        <p:nvSpPr>
          <p:cNvPr id="225321" name="Line 41"/>
          <p:cNvSpPr>
            <a:spLocks noChangeShapeType="1"/>
          </p:cNvSpPr>
          <p:nvPr/>
        </p:nvSpPr>
        <p:spPr bwMode="auto">
          <a:xfrm>
            <a:off x="1676400" y="4735513"/>
            <a:ext cx="346075" cy="0"/>
          </a:xfrm>
          <a:prstGeom prst="line">
            <a:avLst/>
          </a:prstGeom>
          <a:noFill/>
          <a:ln w="38100">
            <a:solidFill>
              <a:srgbClr val="FF3300"/>
            </a:solidFill>
            <a:miter lim="800000"/>
            <a:headEnd/>
            <a:tailEnd/>
          </a:ln>
          <a:effectLst/>
        </p:spPr>
        <p:txBody>
          <a:bodyPr wrap="none"/>
          <a:lstStyle/>
          <a:p>
            <a:endParaRPr lang="zh-CN" altLang="en-US"/>
          </a:p>
        </p:txBody>
      </p:sp>
      <p:sp>
        <p:nvSpPr>
          <p:cNvPr id="225322" name="Line 42"/>
          <p:cNvSpPr>
            <a:spLocks noChangeShapeType="1"/>
          </p:cNvSpPr>
          <p:nvPr/>
        </p:nvSpPr>
        <p:spPr bwMode="auto">
          <a:xfrm flipV="1">
            <a:off x="727075" y="5497513"/>
            <a:ext cx="0" cy="379412"/>
          </a:xfrm>
          <a:prstGeom prst="line">
            <a:avLst/>
          </a:prstGeom>
          <a:noFill/>
          <a:ln w="38100">
            <a:solidFill>
              <a:schemeClr val="tx1"/>
            </a:solidFill>
            <a:miter lim="800000"/>
            <a:headEnd/>
            <a:tailEnd/>
          </a:ln>
          <a:effectLst/>
        </p:spPr>
        <p:txBody>
          <a:bodyPr wrap="none"/>
          <a:lstStyle/>
          <a:p>
            <a:endParaRPr lang="zh-CN" altLang="en-US"/>
          </a:p>
        </p:txBody>
      </p:sp>
      <p:sp>
        <p:nvSpPr>
          <p:cNvPr id="225323" name="Line 43"/>
          <p:cNvSpPr>
            <a:spLocks noChangeShapeType="1"/>
          </p:cNvSpPr>
          <p:nvPr/>
        </p:nvSpPr>
        <p:spPr bwMode="auto">
          <a:xfrm>
            <a:off x="727075" y="5497513"/>
            <a:ext cx="658813" cy="0"/>
          </a:xfrm>
          <a:prstGeom prst="line">
            <a:avLst/>
          </a:prstGeom>
          <a:noFill/>
          <a:ln w="38100">
            <a:solidFill>
              <a:schemeClr val="tx1"/>
            </a:solidFill>
            <a:miter lim="800000"/>
            <a:headEnd/>
            <a:tailEnd/>
          </a:ln>
          <a:effectLst/>
        </p:spPr>
        <p:txBody>
          <a:bodyPr wrap="none"/>
          <a:lstStyle/>
          <a:p>
            <a:endParaRPr lang="zh-CN" altLang="en-US"/>
          </a:p>
        </p:txBody>
      </p:sp>
      <p:sp>
        <p:nvSpPr>
          <p:cNvPr id="225324" name="Line 44"/>
          <p:cNvSpPr>
            <a:spLocks noChangeShapeType="1"/>
          </p:cNvSpPr>
          <p:nvPr/>
        </p:nvSpPr>
        <p:spPr bwMode="auto">
          <a:xfrm>
            <a:off x="1385888" y="5497513"/>
            <a:ext cx="0" cy="379412"/>
          </a:xfrm>
          <a:prstGeom prst="line">
            <a:avLst/>
          </a:prstGeom>
          <a:noFill/>
          <a:ln w="38100">
            <a:solidFill>
              <a:schemeClr val="tx1"/>
            </a:solidFill>
            <a:miter lim="800000"/>
            <a:headEnd/>
            <a:tailEnd/>
          </a:ln>
          <a:effectLst/>
        </p:spPr>
        <p:txBody>
          <a:bodyPr wrap="none"/>
          <a:lstStyle/>
          <a:p>
            <a:endParaRPr lang="zh-CN" altLang="en-US"/>
          </a:p>
        </p:txBody>
      </p:sp>
      <p:sp>
        <p:nvSpPr>
          <p:cNvPr id="225325" name="Line 45"/>
          <p:cNvSpPr>
            <a:spLocks noChangeShapeType="1"/>
          </p:cNvSpPr>
          <p:nvPr/>
        </p:nvSpPr>
        <p:spPr bwMode="auto">
          <a:xfrm>
            <a:off x="1385888" y="5876925"/>
            <a:ext cx="660400" cy="0"/>
          </a:xfrm>
          <a:prstGeom prst="line">
            <a:avLst/>
          </a:prstGeom>
          <a:noFill/>
          <a:ln w="38100">
            <a:solidFill>
              <a:schemeClr val="tx1"/>
            </a:solidFill>
            <a:miter lim="800000"/>
            <a:headEnd/>
            <a:tailEnd/>
          </a:ln>
          <a:effectLst/>
        </p:spPr>
        <p:txBody>
          <a:bodyPr wrap="none"/>
          <a:lstStyle/>
          <a:p>
            <a:endParaRPr lang="zh-CN" altLang="en-US"/>
          </a:p>
        </p:txBody>
      </p:sp>
      <p:sp>
        <p:nvSpPr>
          <p:cNvPr id="225326" name="AutoShape 46"/>
          <p:cNvSpPr>
            <a:spLocks noChangeArrowheads="1"/>
          </p:cNvSpPr>
          <p:nvPr/>
        </p:nvSpPr>
        <p:spPr bwMode="auto">
          <a:xfrm>
            <a:off x="2892425" y="5059363"/>
            <a:ext cx="347663" cy="360362"/>
          </a:xfrm>
          <a:prstGeom prst="flowChartSummingJunction">
            <a:avLst/>
          </a:prstGeom>
          <a:noFill/>
          <a:ln w="38100">
            <a:solidFill>
              <a:schemeClr val="tx1"/>
            </a:solidFill>
            <a:miter lim="800000"/>
            <a:headEnd/>
            <a:tailEnd/>
          </a:ln>
          <a:effectLst/>
        </p:spPr>
        <p:txBody>
          <a:bodyPr wrap="none" anchor="ctr"/>
          <a:lstStyle/>
          <a:p>
            <a:endParaRPr lang="zh-CN" altLang="en-US"/>
          </a:p>
        </p:txBody>
      </p:sp>
      <p:sp>
        <p:nvSpPr>
          <p:cNvPr id="225327" name="AutoShape 47"/>
          <p:cNvSpPr>
            <a:spLocks noChangeArrowheads="1"/>
          </p:cNvSpPr>
          <p:nvPr/>
        </p:nvSpPr>
        <p:spPr bwMode="auto">
          <a:xfrm rot="1480989">
            <a:off x="2333625" y="4887913"/>
            <a:ext cx="500063" cy="204787"/>
          </a:xfrm>
          <a:prstGeom prst="rightArrow">
            <a:avLst>
              <a:gd name="adj1" fmla="val 50000"/>
              <a:gd name="adj2" fmla="val 61047"/>
            </a:avLst>
          </a:prstGeom>
          <a:solidFill>
            <a:schemeClr val="accent1"/>
          </a:solidFill>
          <a:ln w="9525">
            <a:solidFill>
              <a:schemeClr val="tx1"/>
            </a:solidFill>
            <a:miter lim="800000"/>
            <a:headEnd/>
            <a:tailEnd/>
          </a:ln>
          <a:effectLst/>
        </p:spPr>
        <p:txBody>
          <a:bodyPr wrap="none" anchor="ctr"/>
          <a:lstStyle/>
          <a:p>
            <a:endParaRPr lang="zh-CN" altLang="en-US"/>
          </a:p>
        </p:txBody>
      </p:sp>
      <p:sp>
        <p:nvSpPr>
          <p:cNvPr id="225328" name="AutoShape 48"/>
          <p:cNvSpPr>
            <a:spLocks noChangeArrowheads="1"/>
          </p:cNvSpPr>
          <p:nvPr/>
        </p:nvSpPr>
        <p:spPr bwMode="auto">
          <a:xfrm rot="-1219140">
            <a:off x="2349500" y="5322888"/>
            <a:ext cx="449263" cy="250825"/>
          </a:xfrm>
          <a:prstGeom prst="rightArrow">
            <a:avLst>
              <a:gd name="adj1" fmla="val 50000"/>
              <a:gd name="adj2" fmla="val 44779"/>
            </a:avLst>
          </a:prstGeom>
          <a:solidFill>
            <a:schemeClr val="accent1"/>
          </a:solidFill>
          <a:ln w="9525">
            <a:solidFill>
              <a:schemeClr val="tx1"/>
            </a:solidFill>
            <a:miter lim="800000"/>
            <a:headEnd/>
            <a:tailEnd/>
          </a:ln>
          <a:effectLst/>
        </p:spPr>
        <p:txBody>
          <a:bodyPr wrap="none" anchor="ctr"/>
          <a:lstStyle/>
          <a:p>
            <a:endParaRPr lang="zh-CN" altLang="en-US"/>
          </a:p>
        </p:txBody>
      </p:sp>
      <p:sp>
        <p:nvSpPr>
          <p:cNvPr id="225329" name="AutoShape 49"/>
          <p:cNvSpPr>
            <a:spLocks noChangeArrowheads="1"/>
          </p:cNvSpPr>
          <p:nvPr/>
        </p:nvSpPr>
        <p:spPr bwMode="auto">
          <a:xfrm>
            <a:off x="3400425" y="5175250"/>
            <a:ext cx="450850" cy="206375"/>
          </a:xfrm>
          <a:prstGeom prst="rightArrow">
            <a:avLst>
              <a:gd name="adj1" fmla="val 50000"/>
              <a:gd name="adj2" fmla="val 54615"/>
            </a:avLst>
          </a:prstGeom>
          <a:solidFill>
            <a:schemeClr val="accent1"/>
          </a:solidFill>
          <a:ln w="9525">
            <a:solidFill>
              <a:schemeClr val="tx1"/>
            </a:solidFill>
            <a:miter lim="800000"/>
            <a:headEnd/>
            <a:tailEnd/>
          </a:ln>
          <a:effectLst/>
        </p:spPr>
        <p:txBody>
          <a:bodyPr wrap="none" anchor="ctr"/>
          <a:lstStyle/>
          <a:p>
            <a:endParaRPr lang="zh-CN" altLang="en-US"/>
          </a:p>
        </p:txBody>
      </p:sp>
      <p:sp>
        <p:nvSpPr>
          <p:cNvPr id="225330" name="Line 50"/>
          <p:cNvSpPr>
            <a:spLocks noChangeShapeType="1"/>
          </p:cNvSpPr>
          <p:nvPr/>
        </p:nvSpPr>
        <p:spPr bwMode="auto">
          <a:xfrm>
            <a:off x="4130675" y="5208588"/>
            <a:ext cx="346075" cy="0"/>
          </a:xfrm>
          <a:prstGeom prst="line">
            <a:avLst/>
          </a:prstGeom>
          <a:noFill/>
          <a:ln w="38100">
            <a:solidFill>
              <a:srgbClr val="FF3300"/>
            </a:solidFill>
            <a:miter lim="800000"/>
            <a:headEnd/>
            <a:tailEnd/>
          </a:ln>
          <a:effectLst/>
        </p:spPr>
        <p:txBody>
          <a:bodyPr wrap="none"/>
          <a:lstStyle/>
          <a:p>
            <a:endParaRPr lang="zh-CN" altLang="en-US"/>
          </a:p>
        </p:txBody>
      </p:sp>
      <p:sp>
        <p:nvSpPr>
          <p:cNvPr id="225331" name="Line 51"/>
          <p:cNvSpPr>
            <a:spLocks noChangeShapeType="1"/>
          </p:cNvSpPr>
          <p:nvPr/>
        </p:nvSpPr>
        <p:spPr bwMode="auto">
          <a:xfrm>
            <a:off x="4476750" y="5210175"/>
            <a:ext cx="0" cy="379413"/>
          </a:xfrm>
          <a:prstGeom prst="line">
            <a:avLst/>
          </a:prstGeom>
          <a:noFill/>
          <a:ln w="38100">
            <a:solidFill>
              <a:srgbClr val="FF3300"/>
            </a:solidFill>
            <a:miter lim="800000"/>
            <a:headEnd/>
            <a:tailEnd/>
          </a:ln>
          <a:effectLst/>
        </p:spPr>
        <p:txBody>
          <a:bodyPr wrap="none"/>
          <a:lstStyle/>
          <a:p>
            <a:endParaRPr lang="zh-CN" altLang="en-US"/>
          </a:p>
        </p:txBody>
      </p:sp>
      <p:sp>
        <p:nvSpPr>
          <p:cNvPr id="225332" name="Line 52"/>
          <p:cNvSpPr>
            <a:spLocks noChangeShapeType="1"/>
          </p:cNvSpPr>
          <p:nvPr/>
        </p:nvSpPr>
        <p:spPr bwMode="auto">
          <a:xfrm>
            <a:off x="5162550" y="5208588"/>
            <a:ext cx="346075" cy="0"/>
          </a:xfrm>
          <a:prstGeom prst="line">
            <a:avLst/>
          </a:prstGeom>
          <a:noFill/>
          <a:ln w="38100">
            <a:solidFill>
              <a:srgbClr val="FF3300"/>
            </a:solidFill>
            <a:miter lim="800000"/>
            <a:headEnd/>
            <a:tailEnd/>
          </a:ln>
          <a:effectLst/>
        </p:spPr>
        <p:txBody>
          <a:bodyPr wrap="none"/>
          <a:lstStyle/>
          <a:p>
            <a:endParaRPr lang="zh-CN" altLang="en-US"/>
          </a:p>
        </p:txBody>
      </p:sp>
      <p:sp>
        <p:nvSpPr>
          <p:cNvPr id="225333" name="Line 53"/>
          <p:cNvSpPr>
            <a:spLocks noChangeShapeType="1"/>
          </p:cNvSpPr>
          <p:nvPr/>
        </p:nvSpPr>
        <p:spPr bwMode="auto">
          <a:xfrm>
            <a:off x="5162550" y="5208588"/>
            <a:ext cx="0" cy="379412"/>
          </a:xfrm>
          <a:prstGeom prst="line">
            <a:avLst/>
          </a:prstGeom>
          <a:noFill/>
          <a:ln w="38100">
            <a:solidFill>
              <a:srgbClr val="FF3300"/>
            </a:solidFill>
            <a:miter lim="800000"/>
            <a:headEnd/>
            <a:tailEnd/>
          </a:ln>
          <a:effectLst/>
        </p:spPr>
        <p:txBody>
          <a:bodyPr wrap="none"/>
          <a:lstStyle/>
          <a:p>
            <a:endParaRPr lang="zh-CN" altLang="en-US"/>
          </a:p>
        </p:txBody>
      </p:sp>
      <p:sp>
        <p:nvSpPr>
          <p:cNvPr id="225334" name="Line 54"/>
          <p:cNvSpPr>
            <a:spLocks noChangeShapeType="1"/>
          </p:cNvSpPr>
          <p:nvPr/>
        </p:nvSpPr>
        <p:spPr bwMode="auto">
          <a:xfrm>
            <a:off x="4511675" y="5589588"/>
            <a:ext cx="346075" cy="0"/>
          </a:xfrm>
          <a:prstGeom prst="line">
            <a:avLst/>
          </a:prstGeom>
          <a:noFill/>
          <a:ln w="38100">
            <a:solidFill>
              <a:srgbClr val="FF3300"/>
            </a:solidFill>
            <a:miter lim="800000"/>
            <a:headEnd/>
            <a:tailEnd/>
          </a:ln>
          <a:effectLst/>
        </p:spPr>
        <p:txBody>
          <a:bodyPr wrap="none"/>
          <a:lstStyle/>
          <a:p>
            <a:endParaRPr lang="zh-CN" altLang="en-US"/>
          </a:p>
        </p:txBody>
      </p:sp>
      <p:sp>
        <p:nvSpPr>
          <p:cNvPr id="225335" name="Line 55"/>
          <p:cNvSpPr>
            <a:spLocks noChangeShapeType="1"/>
          </p:cNvSpPr>
          <p:nvPr/>
        </p:nvSpPr>
        <p:spPr bwMode="auto">
          <a:xfrm>
            <a:off x="4816475" y="5589588"/>
            <a:ext cx="346075" cy="0"/>
          </a:xfrm>
          <a:prstGeom prst="line">
            <a:avLst/>
          </a:prstGeom>
          <a:noFill/>
          <a:ln w="38100">
            <a:solidFill>
              <a:srgbClr val="FF3300"/>
            </a:solidFill>
            <a:miter lim="800000"/>
            <a:headEnd/>
            <a:tailEnd/>
          </a:ln>
          <a:effectLst/>
        </p:spPr>
        <p:txBody>
          <a:bodyPr wrap="none"/>
          <a:lstStyle/>
          <a:p>
            <a:endParaRPr lang="zh-CN" altLang="en-US"/>
          </a:p>
        </p:txBody>
      </p:sp>
      <p:graphicFrame>
        <p:nvGraphicFramePr>
          <p:cNvPr id="225336" name="Object 56"/>
          <p:cNvGraphicFramePr>
            <a:graphicFrameLocks noChangeAspect="1"/>
          </p:cNvGraphicFramePr>
          <p:nvPr/>
        </p:nvGraphicFramePr>
        <p:xfrm>
          <a:off x="5762625" y="4819650"/>
          <a:ext cx="393700" cy="914400"/>
        </p:xfrm>
        <a:graphic>
          <a:graphicData uri="http://schemas.openxmlformats.org/presentationml/2006/ole">
            <mc:AlternateContent xmlns:mc="http://schemas.openxmlformats.org/markup-compatibility/2006">
              <mc:Choice xmlns:v="urn:schemas-microsoft-com:vml" Requires="v">
                <p:oleObj spid="_x0000_s8207" name="Equation" r:id="rId5" imgW="203040" imgH="279360" progId="Equation.3">
                  <p:embed/>
                </p:oleObj>
              </mc:Choice>
              <mc:Fallback>
                <p:oleObj name="Equation" r:id="rId5" imgW="203040" imgH="279360" progId="Equation.3">
                  <p:embed/>
                  <p:pic>
                    <p:nvPicPr>
                      <p:cNvPr id="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62625" y="4819650"/>
                        <a:ext cx="393700" cy="9144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25337" name="Text Box 57"/>
          <p:cNvSpPr txBox="1">
            <a:spLocks noChangeArrowheads="1"/>
          </p:cNvSpPr>
          <p:nvPr/>
        </p:nvSpPr>
        <p:spPr bwMode="auto">
          <a:xfrm>
            <a:off x="6516688" y="4778375"/>
            <a:ext cx="2087562" cy="955675"/>
          </a:xfrm>
          <a:prstGeom prst="rect">
            <a:avLst/>
          </a:prstGeom>
          <a:noFill/>
          <a:ln w="9525">
            <a:solidFill>
              <a:srgbClr val="FF0000"/>
            </a:solidFill>
            <a:miter lim="800000"/>
            <a:headEnd/>
            <a:tailEnd/>
          </a:ln>
          <a:effectLst/>
        </p:spPr>
        <p:txBody>
          <a:bodyPr>
            <a:spAutoFit/>
          </a:bodyPr>
          <a:lstStyle/>
          <a:p>
            <a:pPr>
              <a:spcBef>
                <a:spcPct val="50000"/>
              </a:spcBef>
            </a:pPr>
            <a:r>
              <a:rPr lang="zh-CN" altLang="en-US" sz="2800"/>
              <a:t>积分结果小于</a:t>
            </a:r>
            <a:r>
              <a:rPr lang="en-US" altLang="zh-CN" sz="2800"/>
              <a:t>0</a:t>
            </a:r>
            <a:r>
              <a:rPr lang="zh-CN" altLang="en-US" sz="2800"/>
              <a:t>，判为</a:t>
            </a:r>
            <a:r>
              <a:rPr lang="en-US" altLang="zh-CN" sz="2800"/>
              <a:t>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5284"/>
                                        </p:tgtEl>
                                        <p:attrNameLst>
                                          <p:attrName>style.visibility</p:attrName>
                                        </p:attrNameLst>
                                      </p:cBhvr>
                                      <p:to>
                                        <p:strVal val="visible"/>
                                      </p:to>
                                    </p:set>
                                    <p:animEffect transition="in" filter="fade">
                                      <p:cBhvr>
                                        <p:cTn id="7" dur="2000"/>
                                        <p:tgtEl>
                                          <p:spTgt spid="22528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25285"/>
                                        </p:tgtEl>
                                        <p:attrNameLst>
                                          <p:attrName>style.visibility</p:attrName>
                                        </p:attrNameLst>
                                      </p:cBhvr>
                                      <p:to>
                                        <p:strVal val="visible"/>
                                      </p:to>
                                    </p:set>
                                    <p:animEffect transition="in" filter="fade">
                                      <p:cBhvr>
                                        <p:cTn id="10" dur="2000"/>
                                        <p:tgtEl>
                                          <p:spTgt spid="22528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25286"/>
                                        </p:tgtEl>
                                        <p:attrNameLst>
                                          <p:attrName>style.visibility</p:attrName>
                                        </p:attrNameLst>
                                      </p:cBhvr>
                                      <p:to>
                                        <p:strVal val="visible"/>
                                      </p:to>
                                    </p:set>
                                    <p:animEffect transition="in" filter="fade">
                                      <p:cBhvr>
                                        <p:cTn id="13" dur="2000"/>
                                        <p:tgtEl>
                                          <p:spTgt spid="22528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25287"/>
                                        </p:tgtEl>
                                        <p:attrNameLst>
                                          <p:attrName>style.visibility</p:attrName>
                                        </p:attrNameLst>
                                      </p:cBhvr>
                                      <p:to>
                                        <p:strVal val="visible"/>
                                      </p:to>
                                    </p:set>
                                    <p:animEffect transition="in" filter="fade">
                                      <p:cBhvr>
                                        <p:cTn id="16" dur="2000"/>
                                        <p:tgtEl>
                                          <p:spTgt spid="22528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25288"/>
                                        </p:tgtEl>
                                        <p:attrNameLst>
                                          <p:attrName>style.visibility</p:attrName>
                                        </p:attrNameLst>
                                      </p:cBhvr>
                                      <p:to>
                                        <p:strVal val="visible"/>
                                      </p:to>
                                    </p:set>
                                    <p:animEffect transition="in" filter="fade">
                                      <p:cBhvr>
                                        <p:cTn id="19" dur="2000"/>
                                        <p:tgtEl>
                                          <p:spTgt spid="22528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25289"/>
                                        </p:tgtEl>
                                        <p:attrNameLst>
                                          <p:attrName>style.visibility</p:attrName>
                                        </p:attrNameLst>
                                      </p:cBhvr>
                                      <p:to>
                                        <p:strVal val="visible"/>
                                      </p:to>
                                    </p:set>
                                    <p:animEffect transition="in" filter="fade">
                                      <p:cBhvr>
                                        <p:cTn id="22" dur="2000"/>
                                        <p:tgtEl>
                                          <p:spTgt spid="22528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25290"/>
                                        </p:tgtEl>
                                        <p:attrNameLst>
                                          <p:attrName>style.visibility</p:attrName>
                                        </p:attrNameLst>
                                      </p:cBhvr>
                                      <p:to>
                                        <p:strVal val="visible"/>
                                      </p:to>
                                    </p:set>
                                    <p:animEffect transition="in" filter="fade">
                                      <p:cBhvr>
                                        <p:cTn id="25" dur="2000"/>
                                        <p:tgtEl>
                                          <p:spTgt spid="22529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25291"/>
                                        </p:tgtEl>
                                        <p:attrNameLst>
                                          <p:attrName>style.visibility</p:attrName>
                                        </p:attrNameLst>
                                      </p:cBhvr>
                                      <p:to>
                                        <p:strVal val="visible"/>
                                      </p:to>
                                    </p:set>
                                    <p:animEffect transition="in" filter="fade">
                                      <p:cBhvr>
                                        <p:cTn id="28" dur="2000"/>
                                        <p:tgtEl>
                                          <p:spTgt spid="225291"/>
                                        </p:tgtEl>
                                      </p:cBhvr>
                                    </p:animEffect>
                                  </p:childTnLst>
                                </p:cTn>
                              </p:par>
                              <p:par>
                                <p:cTn id="29" presetID="10" presetClass="entr" presetSubtype="0" fill="hold"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2000"/>
                                        <p:tgtEl>
                                          <p:spTgt spid="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25301"/>
                                        </p:tgtEl>
                                        <p:attrNameLst>
                                          <p:attrName>style.visibility</p:attrName>
                                        </p:attrNameLst>
                                      </p:cBhvr>
                                      <p:to>
                                        <p:strVal val="visible"/>
                                      </p:to>
                                    </p:set>
                                    <p:animEffect transition="in" filter="fade">
                                      <p:cBhvr>
                                        <p:cTn id="34" dur="2000"/>
                                        <p:tgtEl>
                                          <p:spTgt spid="22530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25302"/>
                                        </p:tgtEl>
                                        <p:attrNameLst>
                                          <p:attrName>style.visibility</p:attrName>
                                        </p:attrNameLst>
                                      </p:cBhvr>
                                      <p:to>
                                        <p:strVal val="visible"/>
                                      </p:to>
                                    </p:set>
                                    <p:animEffect transition="in" filter="fade">
                                      <p:cBhvr>
                                        <p:cTn id="37" dur="2000"/>
                                        <p:tgtEl>
                                          <p:spTgt spid="22530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25303"/>
                                        </p:tgtEl>
                                        <p:attrNameLst>
                                          <p:attrName>style.visibility</p:attrName>
                                        </p:attrNameLst>
                                      </p:cBhvr>
                                      <p:to>
                                        <p:strVal val="visible"/>
                                      </p:to>
                                    </p:set>
                                    <p:animEffect transition="in" filter="fade">
                                      <p:cBhvr>
                                        <p:cTn id="40" dur="2000"/>
                                        <p:tgtEl>
                                          <p:spTgt spid="22530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25304"/>
                                        </p:tgtEl>
                                        <p:attrNameLst>
                                          <p:attrName>style.visibility</p:attrName>
                                        </p:attrNameLst>
                                      </p:cBhvr>
                                      <p:to>
                                        <p:strVal val="visible"/>
                                      </p:to>
                                    </p:set>
                                    <p:animEffect transition="in" filter="fade">
                                      <p:cBhvr>
                                        <p:cTn id="43" dur="2000"/>
                                        <p:tgtEl>
                                          <p:spTgt spid="225304"/>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225305"/>
                                        </p:tgtEl>
                                        <p:attrNameLst>
                                          <p:attrName>style.visibility</p:attrName>
                                        </p:attrNameLst>
                                      </p:cBhvr>
                                      <p:to>
                                        <p:strVal val="visible"/>
                                      </p:to>
                                    </p:set>
                                    <p:animEffect transition="in" filter="fade">
                                      <p:cBhvr>
                                        <p:cTn id="48" dur="2000"/>
                                        <p:tgtEl>
                                          <p:spTgt spid="22530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25306"/>
                                        </p:tgtEl>
                                        <p:attrNameLst>
                                          <p:attrName>style.visibility</p:attrName>
                                        </p:attrNameLst>
                                      </p:cBhvr>
                                      <p:to>
                                        <p:strVal val="visible"/>
                                      </p:to>
                                    </p:set>
                                    <p:animEffect transition="in" filter="fade">
                                      <p:cBhvr>
                                        <p:cTn id="51" dur="2000"/>
                                        <p:tgtEl>
                                          <p:spTgt spid="225306"/>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25307"/>
                                        </p:tgtEl>
                                        <p:attrNameLst>
                                          <p:attrName>style.visibility</p:attrName>
                                        </p:attrNameLst>
                                      </p:cBhvr>
                                      <p:to>
                                        <p:strVal val="visible"/>
                                      </p:to>
                                    </p:set>
                                    <p:animEffect transition="in" filter="fade">
                                      <p:cBhvr>
                                        <p:cTn id="54" dur="2000"/>
                                        <p:tgtEl>
                                          <p:spTgt spid="225307"/>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25308"/>
                                        </p:tgtEl>
                                        <p:attrNameLst>
                                          <p:attrName>style.visibility</p:attrName>
                                        </p:attrNameLst>
                                      </p:cBhvr>
                                      <p:to>
                                        <p:strVal val="visible"/>
                                      </p:to>
                                    </p:set>
                                    <p:animEffect transition="in" filter="fade">
                                      <p:cBhvr>
                                        <p:cTn id="57" dur="2000"/>
                                        <p:tgtEl>
                                          <p:spTgt spid="22530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25309"/>
                                        </p:tgtEl>
                                        <p:attrNameLst>
                                          <p:attrName>style.visibility</p:attrName>
                                        </p:attrNameLst>
                                      </p:cBhvr>
                                      <p:to>
                                        <p:strVal val="visible"/>
                                      </p:to>
                                    </p:set>
                                    <p:animEffect transition="in" filter="fade">
                                      <p:cBhvr>
                                        <p:cTn id="60" dur="2000"/>
                                        <p:tgtEl>
                                          <p:spTgt spid="225309"/>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25310"/>
                                        </p:tgtEl>
                                        <p:attrNameLst>
                                          <p:attrName>style.visibility</p:attrName>
                                        </p:attrNameLst>
                                      </p:cBhvr>
                                      <p:to>
                                        <p:strVal val="visible"/>
                                      </p:to>
                                    </p:set>
                                    <p:animEffect transition="in" filter="fade">
                                      <p:cBhvr>
                                        <p:cTn id="63" dur="2000"/>
                                        <p:tgtEl>
                                          <p:spTgt spid="225310"/>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ntr" presetSubtype="2" fill="hold" nodeType="clickEffect">
                                  <p:stCondLst>
                                    <p:cond delay="0"/>
                                  </p:stCondLst>
                                  <p:childTnLst>
                                    <p:set>
                                      <p:cBhvr>
                                        <p:cTn id="67" dur="1" fill="hold">
                                          <p:stCondLst>
                                            <p:cond delay="0"/>
                                          </p:stCondLst>
                                        </p:cTn>
                                        <p:tgtEl>
                                          <p:spTgt spid="225312"/>
                                        </p:tgtEl>
                                        <p:attrNameLst>
                                          <p:attrName>style.visibility</p:attrName>
                                        </p:attrNameLst>
                                      </p:cBhvr>
                                      <p:to>
                                        <p:strVal val="visible"/>
                                      </p:to>
                                    </p:set>
                                    <p:anim calcmode="lin" valueType="num">
                                      <p:cBhvr additive="base">
                                        <p:cTn id="68" dur="500" fill="hold"/>
                                        <p:tgtEl>
                                          <p:spTgt spid="225312"/>
                                        </p:tgtEl>
                                        <p:attrNameLst>
                                          <p:attrName>ppt_x</p:attrName>
                                        </p:attrNameLst>
                                      </p:cBhvr>
                                      <p:tavLst>
                                        <p:tav tm="0">
                                          <p:val>
                                            <p:strVal val="1+#ppt_w/2"/>
                                          </p:val>
                                        </p:tav>
                                        <p:tav tm="100000">
                                          <p:val>
                                            <p:strVal val="#ppt_x"/>
                                          </p:val>
                                        </p:tav>
                                      </p:tavLst>
                                    </p:anim>
                                    <p:anim calcmode="lin" valueType="num">
                                      <p:cBhvr additive="base">
                                        <p:cTn id="69" dur="500" fill="hold"/>
                                        <p:tgtEl>
                                          <p:spTgt spid="225312"/>
                                        </p:tgtEl>
                                        <p:attrNameLst>
                                          <p:attrName>ppt_y</p:attrName>
                                        </p:attrNameLst>
                                      </p:cBhvr>
                                      <p:tavLst>
                                        <p:tav tm="0">
                                          <p:val>
                                            <p:strVal val="#ppt_y"/>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225313"/>
                                        </p:tgtEl>
                                        <p:attrNameLst>
                                          <p:attrName>style.visibility</p:attrName>
                                        </p:attrNameLst>
                                      </p:cBhvr>
                                      <p:to>
                                        <p:strVal val="visible"/>
                                      </p:to>
                                    </p:set>
                                    <p:animEffect transition="in" filter="fade">
                                      <p:cBhvr>
                                        <p:cTn id="74" dur="2000"/>
                                        <p:tgtEl>
                                          <p:spTgt spid="225313"/>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225314"/>
                                        </p:tgtEl>
                                        <p:attrNameLst>
                                          <p:attrName>style.visibility</p:attrName>
                                        </p:attrNameLst>
                                      </p:cBhvr>
                                      <p:to>
                                        <p:strVal val="visible"/>
                                      </p:to>
                                    </p:set>
                                    <p:animEffect transition="in" filter="fade">
                                      <p:cBhvr>
                                        <p:cTn id="79" dur="2000"/>
                                        <p:tgtEl>
                                          <p:spTgt spid="22531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25315"/>
                                        </p:tgtEl>
                                        <p:attrNameLst>
                                          <p:attrName>style.visibility</p:attrName>
                                        </p:attrNameLst>
                                      </p:cBhvr>
                                      <p:to>
                                        <p:strVal val="visible"/>
                                      </p:to>
                                    </p:set>
                                    <p:animEffect transition="in" filter="fade">
                                      <p:cBhvr>
                                        <p:cTn id="82" dur="2000"/>
                                        <p:tgtEl>
                                          <p:spTgt spid="225315"/>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25316"/>
                                        </p:tgtEl>
                                        <p:attrNameLst>
                                          <p:attrName>style.visibility</p:attrName>
                                        </p:attrNameLst>
                                      </p:cBhvr>
                                      <p:to>
                                        <p:strVal val="visible"/>
                                      </p:to>
                                    </p:set>
                                    <p:animEffect transition="in" filter="fade">
                                      <p:cBhvr>
                                        <p:cTn id="85" dur="2000"/>
                                        <p:tgtEl>
                                          <p:spTgt spid="225316"/>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25317"/>
                                        </p:tgtEl>
                                        <p:attrNameLst>
                                          <p:attrName>style.visibility</p:attrName>
                                        </p:attrNameLst>
                                      </p:cBhvr>
                                      <p:to>
                                        <p:strVal val="visible"/>
                                      </p:to>
                                    </p:set>
                                    <p:animEffect transition="in" filter="fade">
                                      <p:cBhvr>
                                        <p:cTn id="88" dur="2000"/>
                                        <p:tgtEl>
                                          <p:spTgt spid="225317"/>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225318"/>
                                        </p:tgtEl>
                                        <p:attrNameLst>
                                          <p:attrName>style.visibility</p:attrName>
                                        </p:attrNameLst>
                                      </p:cBhvr>
                                      <p:to>
                                        <p:strVal val="visible"/>
                                      </p:to>
                                    </p:set>
                                    <p:animEffect transition="in" filter="fade">
                                      <p:cBhvr>
                                        <p:cTn id="91" dur="2000"/>
                                        <p:tgtEl>
                                          <p:spTgt spid="225318"/>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225319"/>
                                        </p:tgtEl>
                                        <p:attrNameLst>
                                          <p:attrName>style.visibility</p:attrName>
                                        </p:attrNameLst>
                                      </p:cBhvr>
                                      <p:to>
                                        <p:strVal val="visible"/>
                                      </p:to>
                                    </p:set>
                                    <p:animEffect transition="in" filter="fade">
                                      <p:cBhvr>
                                        <p:cTn id="94" dur="2000"/>
                                        <p:tgtEl>
                                          <p:spTgt spid="225319"/>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225320"/>
                                        </p:tgtEl>
                                        <p:attrNameLst>
                                          <p:attrName>style.visibility</p:attrName>
                                        </p:attrNameLst>
                                      </p:cBhvr>
                                      <p:to>
                                        <p:strVal val="visible"/>
                                      </p:to>
                                    </p:set>
                                    <p:animEffect transition="in" filter="fade">
                                      <p:cBhvr>
                                        <p:cTn id="97" dur="2000"/>
                                        <p:tgtEl>
                                          <p:spTgt spid="225320"/>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225321"/>
                                        </p:tgtEl>
                                        <p:attrNameLst>
                                          <p:attrName>style.visibility</p:attrName>
                                        </p:attrNameLst>
                                      </p:cBhvr>
                                      <p:to>
                                        <p:strVal val="visible"/>
                                      </p:to>
                                    </p:set>
                                    <p:animEffect transition="in" filter="fade">
                                      <p:cBhvr>
                                        <p:cTn id="100" dur="2000"/>
                                        <p:tgtEl>
                                          <p:spTgt spid="225321"/>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225322"/>
                                        </p:tgtEl>
                                        <p:attrNameLst>
                                          <p:attrName>style.visibility</p:attrName>
                                        </p:attrNameLst>
                                      </p:cBhvr>
                                      <p:to>
                                        <p:strVal val="visible"/>
                                      </p:to>
                                    </p:set>
                                    <p:animEffect transition="in" filter="fade">
                                      <p:cBhvr>
                                        <p:cTn id="103" dur="2000"/>
                                        <p:tgtEl>
                                          <p:spTgt spid="225322"/>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225323"/>
                                        </p:tgtEl>
                                        <p:attrNameLst>
                                          <p:attrName>style.visibility</p:attrName>
                                        </p:attrNameLst>
                                      </p:cBhvr>
                                      <p:to>
                                        <p:strVal val="visible"/>
                                      </p:to>
                                    </p:set>
                                    <p:animEffect transition="in" filter="fade">
                                      <p:cBhvr>
                                        <p:cTn id="106" dur="2000"/>
                                        <p:tgtEl>
                                          <p:spTgt spid="225323"/>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225324"/>
                                        </p:tgtEl>
                                        <p:attrNameLst>
                                          <p:attrName>style.visibility</p:attrName>
                                        </p:attrNameLst>
                                      </p:cBhvr>
                                      <p:to>
                                        <p:strVal val="visible"/>
                                      </p:to>
                                    </p:set>
                                    <p:animEffect transition="in" filter="fade">
                                      <p:cBhvr>
                                        <p:cTn id="109" dur="2000"/>
                                        <p:tgtEl>
                                          <p:spTgt spid="225324"/>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225325"/>
                                        </p:tgtEl>
                                        <p:attrNameLst>
                                          <p:attrName>style.visibility</p:attrName>
                                        </p:attrNameLst>
                                      </p:cBhvr>
                                      <p:to>
                                        <p:strVal val="visible"/>
                                      </p:to>
                                    </p:set>
                                    <p:animEffect transition="in" filter="fade">
                                      <p:cBhvr>
                                        <p:cTn id="112" dur="2000"/>
                                        <p:tgtEl>
                                          <p:spTgt spid="225325"/>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225326"/>
                                        </p:tgtEl>
                                        <p:attrNameLst>
                                          <p:attrName>style.visibility</p:attrName>
                                        </p:attrNameLst>
                                      </p:cBhvr>
                                      <p:to>
                                        <p:strVal val="visible"/>
                                      </p:to>
                                    </p:set>
                                    <p:animEffect transition="in" filter="fade">
                                      <p:cBhvr>
                                        <p:cTn id="115" dur="2000"/>
                                        <p:tgtEl>
                                          <p:spTgt spid="225326"/>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225327"/>
                                        </p:tgtEl>
                                        <p:attrNameLst>
                                          <p:attrName>style.visibility</p:attrName>
                                        </p:attrNameLst>
                                      </p:cBhvr>
                                      <p:to>
                                        <p:strVal val="visible"/>
                                      </p:to>
                                    </p:set>
                                    <p:animEffect transition="in" filter="fade">
                                      <p:cBhvr>
                                        <p:cTn id="118" dur="2000"/>
                                        <p:tgtEl>
                                          <p:spTgt spid="225327"/>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225328"/>
                                        </p:tgtEl>
                                        <p:attrNameLst>
                                          <p:attrName>style.visibility</p:attrName>
                                        </p:attrNameLst>
                                      </p:cBhvr>
                                      <p:to>
                                        <p:strVal val="visible"/>
                                      </p:to>
                                    </p:set>
                                    <p:animEffect transition="in" filter="fade">
                                      <p:cBhvr>
                                        <p:cTn id="121" dur="2000"/>
                                        <p:tgtEl>
                                          <p:spTgt spid="225328"/>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225329"/>
                                        </p:tgtEl>
                                        <p:attrNameLst>
                                          <p:attrName>style.visibility</p:attrName>
                                        </p:attrNameLst>
                                      </p:cBhvr>
                                      <p:to>
                                        <p:strVal val="visible"/>
                                      </p:to>
                                    </p:set>
                                    <p:animEffect transition="in" filter="fade">
                                      <p:cBhvr>
                                        <p:cTn id="124" dur="2000"/>
                                        <p:tgtEl>
                                          <p:spTgt spid="225329"/>
                                        </p:tgtEl>
                                      </p:cBhvr>
                                    </p:animEffect>
                                  </p:childTnLst>
                                </p:cTn>
                              </p:par>
                            </p:childTnLst>
                          </p:cTn>
                        </p:par>
                      </p:childTnLst>
                    </p:cTn>
                  </p:par>
                  <p:par>
                    <p:cTn id="125" fill="hold">
                      <p:stCondLst>
                        <p:cond delay="indefinite"/>
                      </p:stCondLst>
                      <p:childTnLst>
                        <p:par>
                          <p:cTn id="126" fill="hold">
                            <p:stCondLst>
                              <p:cond delay="0"/>
                            </p:stCondLst>
                            <p:childTnLst>
                              <p:par>
                                <p:cTn id="127" presetID="10" presetClass="entr" presetSubtype="0" fill="hold" grpId="0" nodeType="clickEffect">
                                  <p:stCondLst>
                                    <p:cond delay="0"/>
                                  </p:stCondLst>
                                  <p:childTnLst>
                                    <p:set>
                                      <p:cBhvr>
                                        <p:cTn id="128" dur="1" fill="hold">
                                          <p:stCondLst>
                                            <p:cond delay="0"/>
                                          </p:stCondLst>
                                        </p:cTn>
                                        <p:tgtEl>
                                          <p:spTgt spid="225330"/>
                                        </p:tgtEl>
                                        <p:attrNameLst>
                                          <p:attrName>style.visibility</p:attrName>
                                        </p:attrNameLst>
                                      </p:cBhvr>
                                      <p:to>
                                        <p:strVal val="visible"/>
                                      </p:to>
                                    </p:set>
                                    <p:animEffect transition="in" filter="fade">
                                      <p:cBhvr>
                                        <p:cTn id="129" dur="2000"/>
                                        <p:tgtEl>
                                          <p:spTgt spid="225330"/>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225331"/>
                                        </p:tgtEl>
                                        <p:attrNameLst>
                                          <p:attrName>style.visibility</p:attrName>
                                        </p:attrNameLst>
                                      </p:cBhvr>
                                      <p:to>
                                        <p:strVal val="visible"/>
                                      </p:to>
                                    </p:set>
                                    <p:animEffect transition="in" filter="fade">
                                      <p:cBhvr>
                                        <p:cTn id="132" dur="2000"/>
                                        <p:tgtEl>
                                          <p:spTgt spid="225331"/>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225332"/>
                                        </p:tgtEl>
                                        <p:attrNameLst>
                                          <p:attrName>style.visibility</p:attrName>
                                        </p:attrNameLst>
                                      </p:cBhvr>
                                      <p:to>
                                        <p:strVal val="visible"/>
                                      </p:to>
                                    </p:set>
                                    <p:animEffect transition="in" filter="fade">
                                      <p:cBhvr>
                                        <p:cTn id="135" dur="2000"/>
                                        <p:tgtEl>
                                          <p:spTgt spid="225332"/>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225333"/>
                                        </p:tgtEl>
                                        <p:attrNameLst>
                                          <p:attrName>style.visibility</p:attrName>
                                        </p:attrNameLst>
                                      </p:cBhvr>
                                      <p:to>
                                        <p:strVal val="visible"/>
                                      </p:to>
                                    </p:set>
                                    <p:animEffect transition="in" filter="fade">
                                      <p:cBhvr>
                                        <p:cTn id="138" dur="2000"/>
                                        <p:tgtEl>
                                          <p:spTgt spid="225333"/>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225334"/>
                                        </p:tgtEl>
                                        <p:attrNameLst>
                                          <p:attrName>style.visibility</p:attrName>
                                        </p:attrNameLst>
                                      </p:cBhvr>
                                      <p:to>
                                        <p:strVal val="visible"/>
                                      </p:to>
                                    </p:set>
                                    <p:animEffect transition="in" filter="fade">
                                      <p:cBhvr>
                                        <p:cTn id="141" dur="2000"/>
                                        <p:tgtEl>
                                          <p:spTgt spid="225334"/>
                                        </p:tgtEl>
                                      </p:cBhvr>
                                    </p:animEffect>
                                  </p:childTnLst>
                                </p:cTn>
                              </p:par>
                              <p:par>
                                <p:cTn id="142" presetID="10" presetClass="entr" presetSubtype="0" fill="hold" grpId="0" nodeType="withEffect">
                                  <p:stCondLst>
                                    <p:cond delay="0"/>
                                  </p:stCondLst>
                                  <p:childTnLst>
                                    <p:set>
                                      <p:cBhvr>
                                        <p:cTn id="143" dur="1" fill="hold">
                                          <p:stCondLst>
                                            <p:cond delay="0"/>
                                          </p:stCondLst>
                                        </p:cTn>
                                        <p:tgtEl>
                                          <p:spTgt spid="225335"/>
                                        </p:tgtEl>
                                        <p:attrNameLst>
                                          <p:attrName>style.visibility</p:attrName>
                                        </p:attrNameLst>
                                      </p:cBhvr>
                                      <p:to>
                                        <p:strVal val="visible"/>
                                      </p:to>
                                    </p:set>
                                    <p:animEffect transition="in" filter="fade">
                                      <p:cBhvr>
                                        <p:cTn id="144" dur="2000"/>
                                        <p:tgtEl>
                                          <p:spTgt spid="225335"/>
                                        </p:tgtEl>
                                      </p:cBhvr>
                                    </p:animEffect>
                                  </p:childTnLst>
                                </p:cTn>
                              </p:par>
                            </p:childTnLst>
                          </p:cTn>
                        </p:par>
                      </p:childTnLst>
                    </p:cTn>
                  </p:par>
                  <p:par>
                    <p:cTn id="145" fill="hold">
                      <p:stCondLst>
                        <p:cond delay="indefinite"/>
                      </p:stCondLst>
                      <p:childTnLst>
                        <p:par>
                          <p:cTn id="146" fill="hold">
                            <p:stCondLst>
                              <p:cond delay="0"/>
                            </p:stCondLst>
                            <p:childTnLst>
                              <p:par>
                                <p:cTn id="147" presetID="2" presetClass="entr" presetSubtype="2" fill="hold" nodeType="clickEffect">
                                  <p:stCondLst>
                                    <p:cond delay="0"/>
                                  </p:stCondLst>
                                  <p:childTnLst>
                                    <p:set>
                                      <p:cBhvr>
                                        <p:cTn id="148" dur="1" fill="hold">
                                          <p:stCondLst>
                                            <p:cond delay="0"/>
                                          </p:stCondLst>
                                        </p:cTn>
                                        <p:tgtEl>
                                          <p:spTgt spid="225336"/>
                                        </p:tgtEl>
                                        <p:attrNameLst>
                                          <p:attrName>style.visibility</p:attrName>
                                        </p:attrNameLst>
                                      </p:cBhvr>
                                      <p:to>
                                        <p:strVal val="visible"/>
                                      </p:to>
                                    </p:set>
                                    <p:anim calcmode="lin" valueType="num">
                                      <p:cBhvr additive="base">
                                        <p:cTn id="149" dur="500" fill="hold"/>
                                        <p:tgtEl>
                                          <p:spTgt spid="225336"/>
                                        </p:tgtEl>
                                        <p:attrNameLst>
                                          <p:attrName>ppt_x</p:attrName>
                                        </p:attrNameLst>
                                      </p:cBhvr>
                                      <p:tavLst>
                                        <p:tav tm="0">
                                          <p:val>
                                            <p:strVal val="1+#ppt_w/2"/>
                                          </p:val>
                                        </p:tav>
                                        <p:tav tm="100000">
                                          <p:val>
                                            <p:strVal val="#ppt_x"/>
                                          </p:val>
                                        </p:tav>
                                      </p:tavLst>
                                    </p:anim>
                                    <p:anim calcmode="lin" valueType="num">
                                      <p:cBhvr additive="base">
                                        <p:cTn id="150" dur="500" fill="hold"/>
                                        <p:tgtEl>
                                          <p:spTgt spid="225336"/>
                                        </p:tgtEl>
                                        <p:attrNameLst>
                                          <p:attrName>ppt_y</p:attrName>
                                        </p:attrNameLst>
                                      </p:cBhvr>
                                      <p:tavLst>
                                        <p:tav tm="0">
                                          <p:val>
                                            <p:strVal val="#ppt_y"/>
                                          </p:val>
                                        </p:tav>
                                        <p:tav tm="100000">
                                          <p:val>
                                            <p:strVal val="#ppt_y"/>
                                          </p:val>
                                        </p:tav>
                                      </p:tavLst>
                                    </p:anim>
                                  </p:childTnLst>
                                </p:cTn>
                              </p:par>
                            </p:childTnLst>
                          </p:cTn>
                        </p:par>
                      </p:childTnLst>
                    </p:cTn>
                  </p:par>
                  <p:par>
                    <p:cTn id="151" fill="hold">
                      <p:stCondLst>
                        <p:cond delay="indefinite"/>
                      </p:stCondLst>
                      <p:childTnLst>
                        <p:par>
                          <p:cTn id="152" fill="hold">
                            <p:stCondLst>
                              <p:cond delay="0"/>
                            </p:stCondLst>
                            <p:childTnLst>
                              <p:par>
                                <p:cTn id="153" presetID="10" presetClass="entr" presetSubtype="0" fill="hold" grpId="0" nodeType="clickEffect">
                                  <p:stCondLst>
                                    <p:cond delay="0"/>
                                  </p:stCondLst>
                                  <p:childTnLst>
                                    <p:set>
                                      <p:cBhvr>
                                        <p:cTn id="154" dur="1" fill="hold">
                                          <p:stCondLst>
                                            <p:cond delay="0"/>
                                          </p:stCondLst>
                                        </p:cTn>
                                        <p:tgtEl>
                                          <p:spTgt spid="225337"/>
                                        </p:tgtEl>
                                        <p:attrNameLst>
                                          <p:attrName>style.visibility</p:attrName>
                                        </p:attrNameLst>
                                      </p:cBhvr>
                                      <p:to>
                                        <p:strVal val="visible"/>
                                      </p:to>
                                    </p:set>
                                    <p:animEffect transition="in" filter="fade">
                                      <p:cBhvr>
                                        <p:cTn id="155" dur="2000"/>
                                        <p:tgtEl>
                                          <p:spTgt spid="2253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84" grpId="0" animBg="1"/>
      <p:bldP spid="225285" grpId="0" animBg="1"/>
      <p:bldP spid="225286" grpId="0" animBg="1"/>
      <p:bldP spid="225287" grpId="0" animBg="1"/>
      <p:bldP spid="225288" grpId="0" animBg="1"/>
      <p:bldP spid="225289" grpId="0" animBg="1"/>
      <p:bldP spid="225290" grpId="0" animBg="1"/>
      <p:bldP spid="225291" grpId="0" animBg="1"/>
      <p:bldP spid="225301" grpId="0" animBg="1"/>
      <p:bldP spid="225302" grpId="0" animBg="1"/>
      <p:bldP spid="225303" grpId="0" animBg="1"/>
      <p:bldP spid="225304" grpId="0" animBg="1"/>
      <p:bldP spid="225305" grpId="0" animBg="1"/>
      <p:bldP spid="225306" grpId="0" animBg="1"/>
      <p:bldP spid="225307" grpId="0" animBg="1"/>
      <p:bldP spid="225308" grpId="0" animBg="1"/>
      <p:bldP spid="225309" grpId="0" animBg="1"/>
      <p:bldP spid="225310" grpId="0" animBg="1"/>
      <p:bldP spid="225313" grpId="0" animBg="1"/>
      <p:bldP spid="225314" grpId="0" animBg="1"/>
      <p:bldP spid="225315" grpId="0" animBg="1"/>
      <p:bldP spid="225316" grpId="0" animBg="1"/>
      <p:bldP spid="225317" grpId="0" animBg="1"/>
      <p:bldP spid="225318" grpId="0" animBg="1"/>
      <p:bldP spid="225319" grpId="0" animBg="1"/>
      <p:bldP spid="225320" grpId="0" animBg="1"/>
      <p:bldP spid="225321" grpId="0" animBg="1"/>
      <p:bldP spid="225322" grpId="0" animBg="1"/>
      <p:bldP spid="225323" grpId="0" animBg="1"/>
      <p:bldP spid="225324" grpId="0" animBg="1"/>
      <p:bldP spid="225325" grpId="0" animBg="1"/>
      <p:bldP spid="225326" grpId="0" animBg="1"/>
      <p:bldP spid="225327" grpId="0" animBg="1"/>
      <p:bldP spid="225328" grpId="0" animBg="1"/>
      <p:bldP spid="225329" grpId="0" animBg="1"/>
      <p:bldP spid="225330" grpId="0" animBg="1"/>
      <p:bldP spid="225331" grpId="0" animBg="1"/>
      <p:bldP spid="225332" grpId="0" animBg="1"/>
      <p:bldP spid="225333" grpId="0" animBg="1"/>
      <p:bldP spid="225334" grpId="0" animBg="1"/>
      <p:bldP spid="225335" grpId="0" animBg="1"/>
      <p:bldP spid="22533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40" y="857232"/>
            <a:ext cx="9144000" cy="5715040"/>
          </a:xfrm>
          <a:prstGeom prst="rect">
            <a:avLst/>
          </a:prstGeom>
          <a:solidFill>
            <a:schemeClr val="bg1">
              <a:alpha val="6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010" name="Rectangle 2"/>
          <p:cNvSpPr>
            <a:spLocks noGrp="1" noChangeArrowheads="1"/>
          </p:cNvSpPr>
          <p:nvPr>
            <p:ph type="title"/>
          </p:nvPr>
        </p:nvSpPr>
        <p:spPr>
          <a:xfrm>
            <a:off x="468313" y="1"/>
            <a:ext cx="8229600" cy="1071546"/>
          </a:xfrm>
        </p:spPr>
        <p:txBody>
          <a:bodyPr>
            <a:normAutofit/>
          </a:bodyPr>
          <a:lstStyle/>
          <a:p>
            <a:r>
              <a:rPr lang="en-US" altLang="zh-CN" dirty="0" smtClean="0"/>
              <a:t>§6.1 </a:t>
            </a:r>
            <a:r>
              <a:rPr lang="zh-CN" altLang="en-US" dirty="0"/>
              <a:t>引言</a:t>
            </a:r>
          </a:p>
        </p:txBody>
      </p:sp>
      <p:sp>
        <p:nvSpPr>
          <p:cNvPr id="171011" name="Rectangle 3"/>
          <p:cNvSpPr>
            <a:spLocks noGrp="1" noChangeArrowheads="1"/>
          </p:cNvSpPr>
          <p:nvPr>
            <p:ph type="body" idx="1"/>
          </p:nvPr>
        </p:nvSpPr>
        <p:spPr>
          <a:xfrm>
            <a:off x="179388" y="928670"/>
            <a:ext cx="8424862" cy="5668980"/>
          </a:xfrm>
        </p:spPr>
        <p:txBody>
          <a:bodyPr>
            <a:normAutofit fontScale="85000" lnSpcReduction="10000"/>
          </a:bodyPr>
          <a:lstStyle/>
          <a:p>
            <a:r>
              <a:rPr lang="zh-CN" altLang="en-US" b="1" dirty="0"/>
              <a:t>一、什么是“</a:t>
            </a:r>
            <a:r>
              <a:rPr lang="zh-CN" altLang="en-US" b="1" u="sng" dirty="0"/>
              <a:t>复用</a:t>
            </a:r>
            <a:r>
              <a:rPr lang="zh-CN" altLang="en-US" b="1" dirty="0"/>
              <a:t>”</a:t>
            </a:r>
          </a:p>
          <a:p>
            <a:pPr lvl="1"/>
            <a:r>
              <a:rPr lang="zh-CN" altLang="en-US" b="1" dirty="0"/>
              <a:t>在“</a:t>
            </a:r>
            <a:r>
              <a:rPr lang="zh-CN" altLang="en-US" b="1" dirty="0">
                <a:solidFill>
                  <a:srgbClr val="FF0000"/>
                </a:solidFill>
              </a:rPr>
              <a:t>点到点</a:t>
            </a:r>
            <a:r>
              <a:rPr lang="zh-CN" altLang="en-US" b="1" dirty="0"/>
              <a:t>”</a:t>
            </a:r>
            <a:r>
              <a:rPr lang="en-US" altLang="zh-CN" b="1" dirty="0"/>
              <a:t>(Point-to-Point)</a:t>
            </a:r>
            <a:r>
              <a:rPr lang="zh-CN" altLang="en-US" b="1" dirty="0"/>
              <a:t>通信方式中，</a:t>
            </a:r>
            <a:r>
              <a:rPr lang="zh-CN" altLang="en-US" b="1" u="sng" dirty="0"/>
              <a:t>在同一信道上，传输多路信号的复合信号，并且能在接收端正确将各路信号分离，从而实现多路信号公用一个信道的技术</a:t>
            </a:r>
            <a:r>
              <a:rPr lang="zh-CN" altLang="en-US" b="1" dirty="0"/>
              <a:t>。</a:t>
            </a:r>
          </a:p>
          <a:p>
            <a:r>
              <a:rPr lang="zh-CN" altLang="en-US" b="1" dirty="0"/>
              <a:t>二、复用技术的分类</a:t>
            </a:r>
          </a:p>
          <a:p>
            <a:pPr lvl="1"/>
            <a:r>
              <a:rPr lang="zh-CN" altLang="en-US" b="1" u="sng" dirty="0"/>
              <a:t>频分复用</a:t>
            </a:r>
            <a:r>
              <a:rPr lang="zh-CN" altLang="en-US" b="1" u="sng" dirty="0" smtClean="0"/>
              <a:t>（</a:t>
            </a:r>
            <a:r>
              <a:rPr lang="en-US" altLang="zh-CN" b="1" u="sng" dirty="0" smtClean="0">
                <a:solidFill>
                  <a:srgbClr val="FF0000"/>
                </a:solidFill>
              </a:rPr>
              <a:t>FDM</a:t>
            </a:r>
            <a:r>
              <a:rPr lang="zh-CN" altLang="en-US" b="1" u="sng" dirty="0" smtClean="0">
                <a:solidFill>
                  <a:srgbClr val="FF0000"/>
                </a:solidFill>
              </a:rPr>
              <a:t>，</a:t>
            </a:r>
            <a:r>
              <a:rPr lang="en-US" altLang="zh-CN" u="sng" dirty="0" smtClean="0">
                <a:solidFill>
                  <a:srgbClr val="FF0000"/>
                </a:solidFill>
              </a:rPr>
              <a:t>F</a:t>
            </a:r>
            <a:r>
              <a:rPr lang="en-US" altLang="zh-CN" u="sng" dirty="0" smtClean="0"/>
              <a:t>requency </a:t>
            </a:r>
            <a:r>
              <a:rPr lang="en-US" altLang="zh-CN" u="sng" dirty="0">
                <a:solidFill>
                  <a:srgbClr val="FF0000"/>
                </a:solidFill>
              </a:rPr>
              <a:t>D</a:t>
            </a:r>
            <a:r>
              <a:rPr lang="en-US" altLang="zh-CN" u="sng" dirty="0"/>
              <a:t>ivision </a:t>
            </a:r>
            <a:r>
              <a:rPr lang="en-US" altLang="zh-CN" u="sng" dirty="0" smtClean="0">
                <a:solidFill>
                  <a:srgbClr val="FF0000"/>
                </a:solidFill>
              </a:rPr>
              <a:t>M</a:t>
            </a:r>
            <a:r>
              <a:rPr lang="en-US" altLang="zh-CN" u="sng" dirty="0" smtClean="0"/>
              <a:t>ultiplexing</a:t>
            </a:r>
            <a:r>
              <a:rPr lang="zh-CN" altLang="en-US" b="1" u="sng" dirty="0" smtClean="0"/>
              <a:t>）</a:t>
            </a:r>
            <a:r>
              <a:rPr lang="zh-CN" altLang="en-US" dirty="0" smtClean="0">
                <a:latin typeface="Times New Roman" pitchFamily="18" charset="0"/>
              </a:rPr>
              <a:t>又称载波通信，是将多路信号按频率的不同进行复接并传输的方法。</a:t>
            </a:r>
            <a:endParaRPr lang="zh-CN" altLang="en-US" b="1" dirty="0"/>
          </a:p>
          <a:p>
            <a:pPr lvl="1"/>
            <a:r>
              <a:rPr lang="zh-CN" altLang="en-US" b="1" u="sng" dirty="0"/>
              <a:t>时分复用（</a:t>
            </a:r>
            <a:r>
              <a:rPr lang="en-US" altLang="zh-CN" b="1" u="sng" dirty="0" smtClean="0">
                <a:solidFill>
                  <a:srgbClr val="FF0000"/>
                </a:solidFill>
              </a:rPr>
              <a:t>TDM</a:t>
            </a:r>
            <a:r>
              <a:rPr lang="zh-CN" altLang="en-US" b="1" u="sng" dirty="0" smtClean="0">
                <a:solidFill>
                  <a:srgbClr val="FF0000"/>
                </a:solidFill>
              </a:rPr>
              <a:t>，</a:t>
            </a:r>
            <a:r>
              <a:rPr lang="en-US" altLang="zh-CN" b="1" u="sng" dirty="0" smtClean="0">
                <a:solidFill>
                  <a:srgbClr val="FF0000"/>
                </a:solidFill>
              </a:rPr>
              <a:t>T</a:t>
            </a:r>
            <a:r>
              <a:rPr lang="en-US" altLang="zh-CN" u="sng" dirty="0" smtClean="0">
                <a:latin typeface="Times New Roman" pitchFamily="18" charset="0"/>
              </a:rPr>
              <a:t>ime </a:t>
            </a:r>
            <a:r>
              <a:rPr lang="en-US" altLang="zh-CN" b="1" u="sng" dirty="0" smtClean="0">
                <a:solidFill>
                  <a:srgbClr val="FF0000"/>
                </a:solidFill>
              </a:rPr>
              <a:t>D</a:t>
            </a:r>
            <a:r>
              <a:rPr lang="en-US" altLang="zh-CN" u="sng" dirty="0" smtClean="0">
                <a:latin typeface="Times New Roman" pitchFamily="18" charset="0"/>
              </a:rPr>
              <a:t>ivision </a:t>
            </a:r>
            <a:r>
              <a:rPr lang="en-US" altLang="zh-CN" b="1" u="sng" dirty="0" smtClean="0">
                <a:solidFill>
                  <a:srgbClr val="FF0000"/>
                </a:solidFill>
              </a:rPr>
              <a:t>M</a:t>
            </a:r>
            <a:r>
              <a:rPr lang="en-US" altLang="zh-CN" u="sng" dirty="0" smtClean="0">
                <a:latin typeface="Times New Roman" pitchFamily="18" charset="0"/>
              </a:rPr>
              <a:t>ultiplexing)</a:t>
            </a:r>
            <a:r>
              <a:rPr lang="zh-CN" altLang="en-US" u="sng" dirty="0" smtClean="0">
                <a:latin typeface="Times New Roman" pitchFamily="18" charset="0"/>
              </a:rPr>
              <a:t> </a:t>
            </a:r>
            <a:r>
              <a:rPr lang="zh-CN" altLang="en-US" dirty="0" smtClean="0">
                <a:latin typeface="Times New Roman" pitchFamily="18" charset="0"/>
              </a:rPr>
              <a:t>将提供给整个信道传输信息的时间划分成若干时间片</a:t>
            </a:r>
            <a:r>
              <a:rPr lang="en-US" altLang="zh-CN" dirty="0" smtClean="0">
                <a:latin typeface="Times New Roman" pitchFamily="18" charset="0"/>
              </a:rPr>
              <a:t>(</a:t>
            </a:r>
            <a:r>
              <a:rPr lang="zh-CN" altLang="en-US" dirty="0" smtClean="0">
                <a:latin typeface="Times New Roman" pitchFamily="18" charset="0"/>
              </a:rPr>
              <a:t>简称时隙</a:t>
            </a:r>
            <a:r>
              <a:rPr lang="en-US" altLang="zh-CN" dirty="0" smtClean="0">
                <a:latin typeface="Times New Roman" pitchFamily="18" charset="0"/>
              </a:rPr>
              <a:t>)</a:t>
            </a:r>
            <a:r>
              <a:rPr lang="zh-CN" altLang="en-US" dirty="0" smtClean="0">
                <a:latin typeface="Times New Roman" pitchFamily="18" charset="0"/>
              </a:rPr>
              <a:t>，并将这些时隙分配给每一个信号源使用，每一路信号在自己的时隙内独占信道进行数据传输。 </a:t>
            </a:r>
            <a:endParaRPr lang="zh-CN" altLang="en-US" b="1" dirty="0"/>
          </a:p>
          <a:p>
            <a:pPr lvl="1"/>
            <a:r>
              <a:rPr lang="zh-CN" altLang="en-US" b="1" u="sng" dirty="0"/>
              <a:t>码分复用（</a:t>
            </a:r>
            <a:r>
              <a:rPr lang="en-US" altLang="zh-CN" b="1" u="sng" dirty="0" smtClean="0">
                <a:solidFill>
                  <a:srgbClr val="FF0000"/>
                </a:solidFill>
              </a:rPr>
              <a:t>CDM</a:t>
            </a:r>
            <a:r>
              <a:rPr lang="zh-CN" altLang="en-US" b="1" u="sng" dirty="0" smtClean="0">
                <a:solidFill>
                  <a:srgbClr val="FF0000"/>
                </a:solidFill>
              </a:rPr>
              <a:t>，</a:t>
            </a:r>
            <a:r>
              <a:rPr lang="en-US" altLang="zh-CN" b="1" u="sng" dirty="0" smtClean="0">
                <a:solidFill>
                  <a:srgbClr val="FF0000"/>
                </a:solidFill>
              </a:rPr>
              <a:t>C</a:t>
            </a:r>
            <a:r>
              <a:rPr lang="en-US" altLang="zh-CN" b="1" u="sng" dirty="0" smtClean="0"/>
              <a:t>ode</a:t>
            </a:r>
            <a:r>
              <a:rPr lang="en-US" altLang="zh-CN" b="1" u="sng" dirty="0" smtClean="0">
                <a:solidFill>
                  <a:srgbClr val="FF0000"/>
                </a:solidFill>
              </a:rPr>
              <a:t>  D</a:t>
            </a:r>
            <a:r>
              <a:rPr lang="en-US" altLang="zh-CN" u="sng" dirty="0" smtClean="0">
                <a:latin typeface="Times New Roman" pitchFamily="18" charset="0"/>
              </a:rPr>
              <a:t>ivision </a:t>
            </a:r>
            <a:r>
              <a:rPr lang="en-US" altLang="zh-CN" b="1" u="sng" dirty="0" smtClean="0">
                <a:solidFill>
                  <a:srgbClr val="FF0000"/>
                </a:solidFill>
              </a:rPr>
              <a:t>M</a:t>
            </a:r>
            <a:r>
              <a:rPr lang="en-US" altLang="zh-CN" u="sng" dirty="0" smtClean="0">
                <a:latin typeface="Times New Roman" pitchFamily="18" charset="0"/>
              </a:rPr>
              <a:t>ultiplex </a:t>
            </a:r>
            <a:r>
              <a:rPr lang="en-US" altLang="zh-CN" u="sng" dirty="0" err="1" smtClean="0">
                <a:latin typeface="Times New Roman" pitchFamily="18" charset="0"/>
              </a:rPr>
              <a:t>ing</a:t>
            </a:r>
            <a:r>
              <a:rPr lang="zh-CN" altLang="en-US" b="1" u="sng" dirty="0" smtClean="0"/>
              <a:t>）</a:t>
            </a:r>
            <a:r>
              <a:rPr lang="zh-CN" altLang="en-US" dirty="0" smtClean="0"/>
              <a:t>是用一组包含互相正交的码字的码组携带多路信号。</a:t>
            </a:r>
            <a:endParaRPr lang="zh-CN" altLang="en-US" b="1" dirty="0"/>
          </a:p>
          <a:p>
            <a:pPr lvl="1"/>
            <a:r>
              <a:rPr lang="zh-CN" altLang="en-US" b="1" dirty="0"/>
              <a:t>其他复用（如空分复用、波分复用等、</a:t>
            </a:r>
            <a:r>
              <a:rPr lang="en-US" altLang="zh-CN" b="1" dirty="0"/>
              <a:t>OFDM…</a:t>
            </a:r>
            <a:r>
              <a:rPr lang="zh-CN" altLang="en-US" b="1" dirty="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1011">
                                            <p:txEl>
                                              <p:pRg st="0" end="0"/>
                                            </p:txEl>
                                          </p:spTgt>
                                        </p:tgtEl>
                                        <p:attrNameLst>
                                          <p:attrName>style.visibility</p:attrName>
                                        </p:attrNameLst>
                                      </p:cBhvr>
                                      <p:to>
                                        <p:strVal val="visible"/>
                                      </p:to>
                                    </p:set>
                                    <p:anim calcmode="lin" valueType="num">
                                      <p:cBhvr additive="base">
                                        <p:cTn id="7" dur="500" fill="hold"/>
                                        <p:tgtEl>
                                          <p:spTgt spid="1710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10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71011">
                                            <p:txEl>
                                              <p:pRg st="1" end="1"/>
                                            </p:txEl>
                                          </p:spTgt>
                                        </p:tgtEl>
                                        <p:attrNameLst>
                                          <p:attrName>style.visibility</p:attrName>
                                        </p:attrNameLst>
                                      </p:cBhvr>
                                      <p:to>
                                        <p:strVal val="visible"/>
                                      </p:to>
                                    </p:set>
                                    <p:anim calcmode="lin" valueType="num">
                                      <p:cBhvr additive="base">
                                        <p:cTn id="13" dur="500" fill="hold"/>
                                        <p:tgtEl>
                                          <p:spTgt spid="17101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10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71011">
                                            <p:txEl>
                                              <p:pRg st="2" end="2"/>
                                            </p:txEl>
                                          </p:spTgt>
                                        </p:tgtEl>
                                        <p:attrNameLst>
                                          <p:attrName>style.visibility</p:attrName>
                                        </p:attrNameLst>
                                      </p:cBhvr>
                                      <p:to>
                                        <p:strVal val="visible"/>
                                      </p:to>
                                    </p:set>
                                    <p:anim calcmode="lin" valueType="num">
                                      <p:cBhvr additive="base">
                                        <p:cTn id="19" dur="500" fill="hold"/>
                                        <p:tgtEl>
                                          <p:spTgt spid="17101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7101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71011">
                                            <p:txEl>
                                              <p:pRg st="3" end="3"/>
                                            </p:txEl>
                                          </p:spTgt>
                                        </p:tgtEl>
                                        <p:attrNameLst>
                                          <p:attrName>style.visibility</p:attrName>
                                        </p:attrNameLst>
                                      </p:cBhvr>
                                      <p:to>
                                        <p:strVal val="visible"/>
                                      </p:to>
                                    </p:set>
                                    <p:anim calcmode="lin" valueType="num">
                                      <p:cBhvr additive="base">
                                        <p:cTn id="25" dur="500" fill="hold"/>
                                        <p:tgtEl>
                                          <p:spTgt spid="17101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7101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71011">
                                            <p:txEl>
                                              <p:pRg st="4" end="4"/>
                                            </p:txEl>
                                          </p:spTgt>
                                        </p:tgtEl>
                                        <p:attrNameLst>
                                          <p:attrName>style.visibility</p:attrName>
                                        </p:attrNameLst>
                                      </p:cBhvr>
                                      <p:to>
                                        <p:strVal val="visible"/>
                                      </p:to>
                                    </p:set>
                                    <p:anim calcmode="lin" valueType="num">
                                      <p:cBhvr additive="base">
                                        <p:cTn id="31" dur="500" fill="hold"/>
                                        <p:tgtEl>
                                          <p:spTgt spid="171011">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7101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71011">
                                            <p:txEl>
                                              <p:pRg st="5" end="5"/>
                                            </p:txEl>
                                          </p:spTgt>
                                        </p:tgtEl>
                                        <p:attrNameLst>
                                          <p:attrName>style.visibility</p:attrName>
                                        </p:attrNameLst>
                                      </p:cBhvr>
                                      <p:to>
                                        <p:strVal val="visible"/>
                                      </p:to>
                                    </p:set>
                                    <p:anim calcmode="lin" valueType="num">
                                      <p:cBhvr additive="base">
                                        <p:cTn id="37" dur="500" fill="hold"/>
                                        <p:tgtEl>
                                          <p:spTgt spid="171011">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7101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71011">
                                            <p:txEl>
                                              <p:pRg st="6" end="6"/>
                                            </p:txEl>
                                          </p:spTgt>
                                        </p:tgtEl>
                                        <p:attrNameLst>
                                          <p:attrName>style.visibility</p:attrName>
                                        </p:attrNameLst>
                                      </p:cBhvr>
                                      <p:to>
                                        <p:strVal val="visible"/>
                                      </p:to>
                                    </p:set>
                                    <p:anim calcmode="lin" valueType="num">
                                      <p:cBhvr additive="base">
                                        <p:cTn id="43" dur="500" fill="hold"/>
                                        <p:tgtEl>
                                          <p:spTgt spid="171011">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71011">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40" y="1500174"/>
            <a:ext cx="9144000" cy="4572032"/>
          </a:xfrm>
          <a:prstGeom prst="rect">
            <a:avLst/>
          </a:prstGeom>
          <a:solidFill>
            <a:schemeClr val="bg1">
              <a:alpha val="6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378" name="Rectangle 2"/>
          <p:cNvSpPr>
            <a:spLocks noGrp="1" noChangeArrowheads="1"/>
          </p:cNvSpPr>
          <p:nvPr>
            <p:ph type="title"/>
          </p:nvPr>
        </p:nvSpPr>
        <p:spPr/>
        <p:txBody>
          <a:bodyPr/>
          <a:lstStyle/>
          <a:p>
            <a:r>
              <a:rPr lang="en-US" altLang="zh-CN" dirty="0" smtClean="0"/>
              <a:t>§6.6 </a:t>
            </a:r>
            <a:r>
              <a:rPr lang="zh-CN" altLang="en-US" dirty="0"/>
              <a:t>多址技术</a:t>
            </a:r>
          </a:p>
        </p:txBody>
      </p:sp>
      <p:sp>
        <p:nvSpPr>
          <p:cNvPr id="229379" name="Rectangle 3"/>
          <p:cNvSpPr>
            <a:spLocks noGrp="1" noChangeArrowheads="1"/>
          </p:cNvSpPr>
          <p:nvPr>
            <p:ph type="body" idx="1"/>
          </p:nvPr>
        </p:nvSpPr>
        <p:spPr>
          <a:xfrm>
            <a:off x="628680" y="1831995"/>
            <a:ext cx="8229600" cy="4025897"/>
          </a:xfrm>
        </p:spPr>
        <p:txBody>
          <a:bodyPr/>
          <a:lstStyle/>
          <a:p>
            <a:r>
              <a:rPr lang="zh-CN" altLang="en-US" b="1" u="sng" dirty="0">
                <a:solidFill>
                  <a:srgbClr val="FF0000"/>
                </a:solidFill>
              </a:rPr>
              <a:t>多址技术</a:t>
            </a:r>
            <a:r>
              <a:rPr lang="zh-CN" altLang="en-US" b="1" u="sng" dirty="0"/>
              <a:t>的技术原理与</a:t>
            </a:r>
            <a:r>
              <a:rPr lang="zh-CN" altLang="en-US" b="1" u="sng" dirty="0">
                <a:solidFill>
                  <a:srgbClr val="FF0000"/>
                </a:solidFill>
              </a:rPr>
              <a:t>复用</a:t>
            </a:r>
            <a:r>
              <a:rPr lang="zh-CN" altLang="en-US" b="1" u="sng" dirty="0"/>
              <a:t>完全一样</a:t>
            </a:r>
          </a:p>
          <a:p>
            <a:r>
              <a:rPr lang="zh-CN" altLang="en-US" b="1" dirty="0"/>
              <a:t>只不过应用于点对多点的场合</a:t>
            </a:r>
          </a:p>
          <a:p>
            <a:pPr lvl="1"/>
            <a:r>
              <a:rPr lang="zh-CN" altLang="en-US" b="1" dirty="0"/>
              <a:t>例如多个手机与同一基站进行通信时</a:t>
            </a:r>
          </a:p>
          <a:p>
            <a:pPr lvl="1"/>
            <a:r>
              <a:rPr lang="zh-CN" altLang="en-US" b="1" dirty="0"/>
              <a:t>每个</a:t>
            </a:r>
            <a:r>
              <a:rPr lang="en-US" altLang="zh-CN" b="1" dirty="0"/>
              <a:t>CDMA</a:t>
            </a:r>
            <a:r>
              <a:rPr lang="zh-CN" altLang="en-US" b="1" dirty="0"/>
              <a:t>手机都有一个属于自己的码组</a:t>
            </a:r>
          </a:p>
          <a:p>
            <a:pPr lvl="1"/>
            <a:r>
              <a:rPr lang="zh-CN" altLang="en-US" b="1" dirty="0"/>
              <a:t>不同的</a:t>
            </a:r>
            <a:r>
              <a:rPr lang="en-US" altLang="zh-CN" b="1" dirty="0"/>
              <a:t>CDMA</a:t>
            </a:r>
            <a:r>
              <a:rPr lang="zh-CN" altLang="en-US" b="1" dirty="0"/>
              <a:t>手机的码组两两正交</a:t>
            </a:r>
          </a:p>
          <a:p>
            <a:pPr lvl="1"/>
            <a:r>
              <a:rPr lang="zh-CN" altLang="en-US" b="1" dirty="0"/>
              <a:t>由于多址技术多用于多用户接入，所以常称多址接入</a:t>
            </a:r>
            <a:r>
              <a:rPr lang="en-US" altLang="zh-CN" b="1" dirty="0"/>
              <a:t>(Access)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9379">
                                            <p:txEl>
                                              <p:pRg st="0" end="0"/>
                                            </p:txEl>
                                          </p:spTgt>
                                        </p:tgtEl>
                                        <p:attrNameLst>
                                          <p:attrName>style.visibility</p:attrName>
                                        </p:attrNameLst>
                                      </p:cBhvr>
                                      <p:to>
                                        <p:strVal val="visible"/>
                                      </p:to>
                                    </p:set>
                                    <p:anim calcmode="lin" valueType="num">
                                      <p:cBhvr additive="base">
                                        <p:cTn id="7" dur="500" fill="hold"/>
                                        <p:tgtEl>
                                          <p:spTgt spid="22937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937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9379">
                                            <p:txEl>
                                              <p:pRg st="1" end="1"/>
                                            </p:txEl>
                                          </p:spTgt>
                                        </p:tgtEl>
                                        <p:attrNameLst>
                                          <p:attrName>style.visibility</p:attrName>
                                        </p:attrNameLst>
                                      </p:cBhvr>
                                      <p:to>
                                        <p:strVal val="visible"/>
                                      </p:to>
                                    </p:set>
                                    <p:anim calcmode="lin" valueType="num">
                                      <p:cBhvr additive="base">
                                        <p:cTn id="13" dur="500" fill="hold"/>
                                        <p:tgtEl>
                                          <p:spTgt spid="22937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937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9379">
                                            <p:txEl>
                                              <p:pRg st="2" end="2"/>
                                            </p:txEl>
                                          </p:spTgt>
                                        </p:tgtEl>
                                        <p:attrNameLst>
                                          <p:attrName>style.visibility</p:attrName>
                                        </p:attrNameLst>
                                      </p:cBhvr>
                                      <p:to>
                                        <p:strVal val="visible"/>
                                      </p:to>
                                    </p:set>
                                    <p:anim calcmode="lin" valueType="num">
                                      <p:cBhvr additive="base">
                                        <p:cTn id="19" dur="500" fill="hold"/>
                                        <p:tgtEl>
                                          <p:spTgt spid="22937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937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29379">
                                            <p:txEl>
                                              <p:pRg st="3" end="3"/>
                                            </p:txEl>
                                          </p:spTgt>
                                        </p:tgtEl>
                                        <p:attrNameLst>
                                          <p:attrName>style.visibility</p:attrName>
                                        </p:attrNameLst>
                                      </p:cBhvr>
                                      <p:to>
                                        <p:strVal val="visible"/>
                                      </p:to>
                                    </p:set>
                                    <p:anim calcmode="lin" valueType="num">
                                      <p:cBhvr additive="base">
                                        <p:cTn id="25" dur="500" fill="hold"/>
                                        <p:tgtEl>
                                          <p:spTgt spid="22937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937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29379">
                                            <p:txEl>
                                              <p:pRg st="4" end="4"/>
                                            </p:txEl>
                                          </p:spTgt>
                                        </p:tgtEl>
                                        <p:attrNameLst>
                                          <p:attrName>style.visibility</p:attrName>
                                        </p:attrNameLst>
                                      </p:cBhvr>
                                      <p:to>
                                        <p:strVal val="visible"/>
                                      </p:to>
                                    </p:set>
                                    <p:anim calcmode="lin" valueType="num">
                                      <p:cBhvr additive="base">
                                        <p:cTn id="31" dur="500" fill="hold"/>
                                        <p:tgtEl>
                                          <p:spTgt spid="229379">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2937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29379">
                                            <p:txEl>
                                              <p:pRg st="5" end="5"/>
                                            </p:txEl>
                                          </p:spTgt>
                                        </p:tgtEl>
                                        <p:attrNameLst>
                                          <p:attrName>style.visibility</p:attrName>
                                        </p:attrNameLst>
                                      </p:cBhvr>
                                      <p:to>
                                        <p:strVal val="visible"/>
                                      </p:to>
                                    </p:set>
                                    <p:anim calcmode="lin" valueType="num">
                                      <p:cBhvr additive="base">
                                        <p:cTn id="37" dur="500" fill="hold"/>
                                        <p:tgtEl>
                                          <p:spTgt spid="229379">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2937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p:cNvSpPr>
            <a:spLocks noGrp="1" noChangeArrowheads="1"/>
          </p:cNvSpPr>
          <p:nvPr>
            <p:ph type="title"/>
          </p:nvPr>
        </p:nvSpPr>
        <p:spPr/>
        <p:txBody>
          <a:bodyPr/>
          <a:lstStyle/>
          <a:p>
            <a:r>
              <a:rPr lang="zh-CN" altLang="en-US" b="1" dirty="0" smtClean="0"/>
              <a:t>频分多址（</a:t>
            </a:r>
            <a:r>
              <a:rPr lang="en-US" altLang="zh-CN" b="1" dirty="0" smtClean="0"/>
              <a:t>FDMA</a:t>
            </a:r>
            <a:r>
              <a:rPr lang="zh-CN" altLang="en-US" b="1" dirty="0" smtClean="0"/>
              <a:t>）</a:t>
            </a:r>
            <a:endParaRPr lang="zh-CN" altLang="en-US" b="1" dirty="0"/>
          </a:p>
        </p:txBody>
      </p:sp>
      <p:pic>
        <p:nvPicPr>
          <p:cNvPr id="252929" name="Picture 1" descr="C:\Users\Administrator\AppData\Roaming\Tencent\Users\28121638\QQ\WinTemp\RichOle\5WLEH7ZZGG(W[$BETU[KV8M.jpg"/>
          <p:cNvPicPr>
            <a:picLocks noChangeAspect="1" noChangeArrowheads="1"/>
          </p:cNvPicPr>
          <p:nvPr/>
        </p:nvPicPr>
        <p:blipFill>
          <a:blip r:embed="rId2"/>
          <a:srcRect/>
          <a:stretch>
            <a:fillRect/>
          </a:stretch>
        </p:blipFill>
        <p:spPr bwMode="auto">
          <a:xfrm>
            <a:off x="571472" y="1500174"/>
            <a:ext cx="7868242" cy="4857784"/>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p:cNvSpPr>
            <a:spLocks noGrp="1" noChangeArrowheads="1"/>
          </p:cNvSpPr>
          <p:nvPr>
            <p:ph type="title"/>
          </p:nvPr>
        </p:nvSpPr>
        <p:spPr/>
        <p:txBody>
          <a:bodyPr/>
          <a:lstStyle/>
          <a:p>
            <a:r>
              <a:rPr lang="zh-CN" altLang="en-US" b="1" dirty="0" smtClean="0"/>
              <a:t>时分多址（</a:t>
            </a:r>
            <a:r>
              <a:rPr lang="en-US" altLang="zh-CN" b="1" dirty="0" smtClean="0"/>
              <a:t>TDMA</a:t>
            </a:r>
            <a:r>
              <a:rPr lang="zh-CN" altLang="en-US" b="1" dirty="0" smtClean="0"/>
              <a:t>）</a:t>
            </a:r>
            <a:endParaRPr lang="zh-CN" altLang="en-US" b="1" dirty="0"/>
          </a:p>
        </p:txBody>
      </p:sp>
      <p:pic>
        <p:nvPicPr>
          <p:cNvPr id="251905" name="Picture 1"/>
          <p:cNvPicPr>
            <a:picLocks noChangeAspect="1" noChangeArrowheads="1"/>
          </p:cNvPicPr>
          <p:nvPr/>
        </p:nvPicPr>
        <p:blipFill>
          <a:blip r:embed="rId2"/>
          <a:srcRect/>
          <a:stretch>
            <a:fillRect/>
          </a:stretch>
        </p:blipFill>
        <p:spPr bwMode="auto">
          <a:xfrm>
            <a:off x="571472" y="1571612"/>
            <a:ext cx="7429552" cy="521431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40" y="785794"/>
            <a:ext cx="9144000" cy="5500726"/>
          </a:xfrm>
          <a:prstGeom prst="rect">
            <a:avLst/>
          </a:prstGeom>
          <a:solidFill>
            <a:schemeClr val="bg1">
              <a:alpha val="6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378" name="Rectangle 2"/>
          <p:cNvSpPr>
            <a:spLocks noGrp="1" noChangeArrowheads="1"/>
          </p:cNvSpPr>
          <p:nvPr>
            <p:ph type="title"/>
          </p:nvPr>
        </p:nvSpPr>
        <p:spPr>
          <a:xfrm>
            <a:off x="485804" y="857232"/>
            <a:ext cx="8229600" cy="1371600"/>
          </a:xfrm>
        </p:spPr>
        <p:txBody>
          <a:bodyPr>
            <a:normAutofit fontScale="90000"/>
          </a:bodyPr>
          <a:lstStyle/>
          <a:p>
            <a:r>
              <a:rPr lang="zh-CN" altLang="en-US" sz="2800" b="1" dirty="0" smtClean="0">
                <a:latin typeface="楷体_GB2312" pitchFamily="49" charset="-122"/>
              </a:rPr>
              <a:t>图 </a:t>
            </a:r>
            <a:r>
              <a:rPr lang="en-US" altLang="zh-CN" sz="2800" b="1" dirty="0" smtClean="0">
                <a:latin typeface="楷体_GB2312" pitchFamily="49" charset="-122"/>
              </a:rPr>
              <a:t>(a) </a:t>
            </a:r>
            <a:r>
              <a:rPr lang="zh-CN" altLang="en-US" sz="2800" b="1" dirty="0" smtClean="0">
                <a:latin typeface="楷体_GB2312" pitchFamily="49" charset="-122"/>
              </a:rPr>
              <a:t>工作示意图。四个地球站，其中之一为基准站。它的任务是为其他各站发射定时基准。基准站常由某一地球站兼任。各地球站按规定的时隙依次向卫星发送信号</a:t>
            </a:r>
            <a:endParaRPr lang="zh-CN" altLang="en-US" sz="2800" b="1" dirty="0"/>
          </a:p>
        </p:txBody>
      </p:sp>
      <p:graphicFrame>
        <p:nvGraphicFramePr>
          <p:cNvPr id="258050" name="Object 2"/>
          <p:cNvGraphicFramePr>
            <a:graphicFrameLocks/>
          </p:cNvGraphicFramePr>
          <p:nvPr/>
        </p:nvGraphicFramePr>
        <p:xfrm>
          <a:off x="1571604" y="2357430"/>
          <a:ext cx="6072230" cy="3929090"/>
        </p:xfrm>
        <a:graphic>
          <a:graphicData uri="http://schemas.openxmlformats.org/presentationml/2006/ole">
            <mc:AlternateContent xmlns:mc="http://schemas.openxmlformats.org/markup-compatibility/2006">
              <mc:Choice xmlns:v="urn:schemas-microsoft-com:vml" Requires="v">
                <p:oleObj spid="_x0000_s9224" r:id="rId3" imgW="3657600" imgH="5305044" progId="">
                  <p:embed/>
                </p:oleObj>
              </mc:Choice>
              <mc:Fallback>
                <p:oleObj r:id="rId3" imgW="3657600" imgH="5305044" progId="">
                  <p:embed/>
                  <p:pic>
                    <p:nvPicPr>
                      <p:cNvPr id="0" name="Picture 2"/>
                      <p:cNvPicPr>
                        <a:picLocks noChangeArrowheads="1"/>
                      </p:cNvPicPr>
                      <p:nvPr/>
                    </p:nvPicPr>
                    <p:blipFill>
                      <a:blip r:embed="rId4">
                        <a:extLst>
                          <a:ext uri="{28A0092B-C50C-407E-A947-70E740481C1C}">
                            <a14:useLocalDpi xmlns:a14="http://schemas.microsoft.com/office/drawing/2010/main" val="0"/>
                          </a:ext>
                        </a:extLst>
                      </a:blip>
                      <a:srcRect b="48235"/>
                      <a:stretch>
                        <a:fillRect/>
                      </a:stretch>
                    </p:blipFill>
                    <p:spPr bwMode="auto">
                      <a:xfrm>
                        <a:off x="1571604" y="2357430"/>
                        <a:ext cx="6072230" cy="39290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0881" name="Picture 1" descr="C:\Users\Administrator\AppData\Roaming\Tencent\Users\28121638\QQ\WinTemp\RichOle\{P5KBJ4W7[M73VSE5(@GRYR.jpg"/>
          <p:cNvPicPr>
            <a:picLocks noChangeAspect="1" noChangeArrowheads="1"/>
          </p:cNvPicPr>
          <p:nvPr/>
        </p:nvPicPr>
        <p:blipFill>
          <a:blip r:embed="rId2"/>
          <a:srcRect/>
          <a:stretch>
            <a:fillRect/>
          </a:stretch>
        </p:blipFill>
        <p:spPr bwMode="auto">
          <a:xfrm>
            <a:off x="642910" y="1357298"/>
            <a:ext cx="7643866" cy="5429288"/>
          </a:xfrm>
          <a:prstGeom prst="rect">
            <a:avLst/>
          </a:prstGeom>
          <a:noFill/>
        </p:spPr>
      </p:pic>
      <p:sp>
        <p:nvSpPr>
          <p:cNvPr id="229378" name="Rectangle 2"/>
          <p:cNvSpPr>
            <a:spLocks noGrp="1" noChangeArrowheads="1"/>
          </p:cNvSpPr>
          <p:nvPr>
            <p:ph type="title"/>
          </p:nvPr>
        </p:nvSpPr>
        <p:spPr/>
        <p:txBody>
          <a:bodyPr/>
          <a:lstStyle/>
          <a:p>
            <a:r>
              <a:rPr lang="zh-CN" altLang="en-US" b="1" dirty="0" smtClean="0"/>
              <a:t>码分多址（</a:t>
            </a:r>
            <a:r>
              <a:rPr lang="en-US" altLang="zh-CN" b="1" dirty="0" smtClean="0"/>
              <a:t>CDMA</a:t>
            </a:r>
            <a:r>
              <a:rPr lang="zh-CN" altLang="en-US" b="1" dirty="0" smtClean="0"/>
              <a:t>）</a:t>
            </a:r>
            <a:endParaRPr lang="zh-CN" altLang="en-US" b="1"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288" y="1500174"/>
            <a:ext cx="9144000" cy="4714908"/>
          </a:xfrm>
          <a:prstGeom prst="rect">
            <a:avLst/>
          </a:prstGeom>
          <a:solidFill>
            <a:schemeClr val="bg1">
              <a:alpha val="6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378" name="Rectangle 2"/>
          <p:cNvSpPr>
            <a:spLocks noGrp="1" noChangeArrowheads="1"/>
          </p:cNvSpPr>
          <p:nvPr>
            <p:ph type="title"/>
          </p:nvPr>
        </p:nvSpPr>
        <p:spPr/>
        <p:txBody>
          <a:bodyPr/>
          <a:lstStyle/>
          <a:p>
            <a:r>
              <a:rPr lang="zh-CN" altLang="en-US" b="1" dirty="0" smtClean="0"/>
              <a:t>码分多址（</a:t>
            </a:r>
            <a:r>
              <a:rPr lang="en-US" altLang="zh-CN" b="1" dirty="0" smtClean="0"/>
              <a:t>CDMA</a:t>
            </a:r>
            <a:r>
              <a:rPr lang="zh-CN" altLang="en-US" b="1" dirty="0" smtClean="0"/>
              <a:t>）</a:t>
            </a:r>
            <a:endParaRPr lang="zh-CN" altLang="en-US" b="1" dirty="0"/>
          </a:p>
        </p:txBody>
      </p:sp>
      <p:sp>
        <p:nvSpPr>
          <p:cNvPr id="5" name="Rectangle 3"/>
          <p:cNvSpPr txBox="1">
            <a:spLocks noChangeArrowheads="1"/>
          </p:cNvSpPr>
          <p:nvPr/>
        </p:nvSpPr>
        <p:spPr bwMode="auto">
          <a:xfrm>
            <a:off x="642910" y="2133600"/>
            <a:ext cx="8286808" cy="451011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
                <a:schemeClr val="bg2"/>
              </a:buClr>
              <a:buSzPct val="75000"/>
              <a:buFont typeface="Wingdings" pitchFamily="2" charset="2"/>
              <a:buChar char="n"/>
              <a:tabLst/>
              <a:defRPr/>
            </a:pPr>
            <a:r>
              <a:rPr lang="zh-CN" altLang="en-US" sz="3200" b="1" dirty="0" smtClean="0"/>
              <a:t>原理</a:t>
            </a:r>
            <a:r>
              <a:rPr lang="zh-CN" altLang="en-US" sz="3200" b="1" dirty="0"/>
              <a:t>：与</a:t>
            </a:r>
            <a:r>
              <a:rPr lang="zh-CN" altLang="en-US" sz="3200" b="1" dirty="0">
                <a:solidFill>
                  <a:srgbClr val="FF0000"/>
                </a:solidFill>
              </a:rPr>
              <a:t>直接扩频</a:t>
            </a:r>
            <a:r>
              <a:rPr lang="zh-CN" altLang="en-US" sz="3200" b="1" dirty="0"/>
              <a:t>（</a:t>
            </a:r>
            <a:r>
              <a:rPr lang="en-US" altLang="zh-CN" sz="3200" b="1" dirty="0"/>
              <a:t>DS</a:t>
            </a:r>
            <a:r>
              <a:rPr lang="zh-CN" altLang="en-US" sz="3200" b="1" dirty="0"/>
              <a:t>）一样</a:t>
            </a:r>
            <a:r>
              <a:rPr lang="zh-CN" altLang="en-US" sz="3200" b="1" dirty="0" smtClean="0"/>
              <a:t>。</a:t>
            </a:r>
            <a:endParaRPr lang="en-US" altLang="zh-CN" sz="3200" b="1" dirty="0"/>
          </a:p>
          <a:p>
            <a:pPr marL="342900" marR="0" lvl="0" indent="-342900" algn="l" defTabSz="914400" rtl="0" eaLnBrk="1" fontAlgn="base" latinLnBrk="0" hangingPunct="1">
              <a:lnSpc>
                <a:spcPct val="100000"/>
              </a:lnSpc>
              <a:spcBef>
                <a:spcPct val="20000"/>
              </a:spcBef>
              <a:spcAft>
                <a:spcPct val="0"/>
              </a:spcAft>
              <a:buClr>
                <a:schemeClr val="bg2"/>
              </a:buClr>
              <a:buSzPct val="75000"/>
              <a:buFont typeface="Wingdings" pitchFamily="2" charset="2"/>
              <a:buChar char="n"/>
              <a:tabLst/>
              <a:defRPr/>
            </a:pPr>
            <a:r>
              <a:rPr lang="zh-CN" altLang="en-US" sz="3200" b="1" dirty="0" smtClean="0"/>
              <a:t>不同点：</a:t>
            </a:r>
            <a:endParaRPr lang="en-US" altLang="zh-CN" sz="3200" b="1" dirty="0" smtClean="0"/>
          </a:p>
          <a:p>
            <a:pPr marL="342900" marR="0" lvl="0" indent="-342900" algn="l" defTabSz="914400" rtl="0" eaLnBrk="1" fontAlgn="base" latinLnBrk="0" hangingPunct="1">
              <a:lnSpc>
                <a:spcPct val="100000"/>
              </a:lnSpc>
              <a:spcBef>
                <a:spcPct val="20000"/>
              </a:spcBef>
              <a:spcAft>
                <a:spcPct val="0"/>
              </a:spcAft>
              <a:buClr>
                <a:schemeClr val="bg2"/>
              </a:buClr>
              <a:buSzPct val="75000"/>
              <a:buFont typeface="Wingdings" pitchFamily="2" charset="2"/>
              <a:buChar char="n"/>
              <a:tabLst/>
              <a:defRPr/>
            </a:pPr>
            <a:r>
              <a:rPr lang="zh-CN" altLang="en-US" sz="3200" b="1" u="sng" dirty="0" smtClean="0">
                <a:solidFill>
                  <a:srgbClr val="FF0000"/>
                </a:solidFill>
              </a:rPr>
              <a:t>直接</a:t>
            </a:r>
            <a:r>
              <a:rPr lang="zh-CN" altLang="en-US" sz="3200" b="1" u="sng" dirty="0">
                <a:solidFill>
                  <a:srgbClr val="FF0000"/>
                </a:solidFill>
              </a:rPr>
              <a:t>扩频</a:t>
            </a:r>
            <a:r>
              <a:rPr lang="zh-CN" altLang="en-US" sz="3200" b="1" dirty="0"/>
              <a:t>的扩频码</a:t>
            </a:r>
            <a:r>
              <a:rPr lang="zh-CN" altLang="en-US" sz="3200" b="1" u="sng" dirty="0"/>
              <a:t>使用</a:t>
            </a:r>
            <a:r>
              <a:rPr lang="zh-CN" altLang="en-US" sz="3200" b="1" dirty="0"/>
              <a:t>的是长的</a:t>
            </a:r>
            <a:r>
              <a:rPr lang="zh-CN" altLang="en-US" sz="3200" b="1" u="sng" dirty="0" smtClean="0">
                <a:solidFill>
                  <a:srgbClr val="FF0000"/>
                </a:solidFill>
              </a:rPr>
              <a:t>伪随机码</a:t>
            </a:r>
            <a:endParaRPr lang="en-US" altLang="zh-CN" sz="3200" b="1" u="sng" dirty="0" smtClean="0">
              <a:solidFill>
                <a:srgbClr val="FF0000"/>
              </a:solidFill>
            </a:endParaRPr>
          </a:p>
          <a:p>
            <a:pPr marL="342900" marR="0" lvl="0" indent="-342900" algn="l" defTabSz="914400" rtl="0" eaLnBrk="1" fontAlgn="base" latinLnBrk="0" hangingPunct="1">
              <a:lnSpc>
                <a:spcPct val="100000"/>
              </a:lnSpc>
              <a:spcBef>
                <a:spcPct val="20000"/>
              </a:spcBef>
              <a:spcAft>
                <a:spcPct val="0"/>
              </a:spcAft>
              <a:buClr>
                <a:schemeClr val="bg2"/>
              </a:buClr>
              <a:buSzPct val="75000"/>
              <a:tabLst/>
              <a:defRPr/>
            </a:pPr>
            <a:r>
              <a:rPr lang="en-US" altLang="zh-CN" sz="3200" b="1" dirty="0"/>
              <a:t> </a:t>
            </a:r>
            <a:r>
              <a:rPr lang="en-US" altLang="zh-CN" sz="3200" b="1" dirty="0" smtClean="0"/>
              <a:t>   (</a:t>
            </a:r>
            <a:r>
              <a:rPr lang="en-US" altLang="zh-CN" sz="3200" b="1" dirty="0"/>
              <a:t>PN</a:t>
            </a:r>
            <a:r>
              <a:rPr lang="zh-CN" altLang="en-US" sz="3200" b="1" dirty="0"/>
              <a:t>码</a:t>
            </a:r>
            <a:r>
              <a:rPr lang="en-US" altLang="zh-CN" sz="3200" b="1" dirty="0"/>
              <a:t>)</a:t>
            </a:r>
            <a:r>
              <a:rPr lang="zh-CN" altLang="en-US" sz="3200" b="1" dirty="0" smtClean="0"/>
              <a:t>。</a:t>
            </a:r>
            <a:endParaRPr lang="en-US" altLang="zh-CN" sz="3200" b="1" dirty="0" smtClean="0"/>
          </a:p>
          <a:p>
            <a:pPr marL="342900" marR="0" lvl="0" indent="-342900" algn="l" defTabSz="914400" rtl="0" eaLnBrk="1" fontAlgn="base" latinLnBrk="0" hangingPunct="1">
              <a:lnSpc>
                <a:spcPct val="100000"/>
              </a:lnSpc>
              <a:spcBef>
                <a:spcPct val="20000"/>
              </a:spcBef>
              <a:spcAft>
                <a:spcPct val="0"/>
              </a:spcAft>
              <a:buClr>
                <a:schemeClr val="bg2"/>
              </a:buClr>
              <a:buSzPct val="75000"/>
              <a:buFont typeface="Wingdings" pitchFamily="2" charset="2"/>
              <a:buChar char="n"/>
              <a:tabLst/>
              <a:defRPr/>
            </a:pPr>
            <a:r>
              <a:rPr lang="zh-CN" altLang="en-US" sz="3200" b="1" u="sng" dirty="0" smtClean="0">
                <a:solidFill>
                  <a:srgbClr val="FF0000"/>
                </a:solidFill>
              </a:rPr>
              <a:t>码分多址</a:t>
            </a:r>
            <a:r>
              <a:rPr lang="zh-CN" altLang="en-US" sz="3200" b="1" dirty="0"/>
              <a:t>的地址码</a:t>
            </a:r>
            <a:r>
              <a:rPr lang="zh-CN" altLang="en-US" sz="3200" b="1" u="sng" dirty="0"/>
              <a:t>使用</a:t>
            </a:r>
            <a:r>
              <a:rPr lang="zh-CN" altLang="en-US" sz="3200" b="1" dirty="0"/>
              <a:t>的是</a:t>
            </a:r>
            <a:r>
              <a:rPr lang="zh-CN" altLang="en-US" sz="3200" b="1" u="sng" dirty="0" smtClean="0">
                <a:solidFill>
                  <a:srgbClr val="FF0000"/>
                </a:solidFill>
              </a:rPr>
              <a:t>正交码</a:t>
            </a:r>
            <a:endParaRPr lang="en-US" altLang="zh-CN" sz="3200" b="1" u="sng" dirty="0" smtClean="0">
              <a:solidFill>
                <a:srgbClr val="FF0000"/>
              </a:solidFill>
            </a:endParaRPr>
          </a:p>
          <a:p>
            <a:pPr marL="342900" marR="0" lvl="0" indent="-342900" algn="l" defTabSz="914400" rtl="0" eaLnBrk="1" fontAlgn="base" latinLnBrk="0" hangingPunct="1">
              <a:lnSpc>
                <a:spcPct val="100000"/>
              </a:lnSpc>
              <a:spcBef>
                <a:spcPct val="20000"/>
              </a:spcBef>
              <a:spcAft>
                <a:spcPct val="0"/>
              </a:spcAft>
              <a:buClr>
                <a:schemeClr val="bg2"/>
              </a:buClr>
              <a:buSzPct val="75000"/>
              <a:tabLst/>
              <a:defRPr/>
            </a:pPr>
            <a:r>
              <a:rPr lang="en-US" altLang="zh-CN" sz="3200" b="1" dirty="0"/>
              <a:t> </a:t>
            </a:r>
            <a:r>
              <a:rPr lang="en-US" altLang="zh-CN" sz="3200" b="1" dirty="0" smtClean="0"/>
              <a:t> </a:t>
            </a:r>
            <a:r>
              <a:rPr lang="zh-CN" altLang="en-US" sz="3200" b="1" dirty="0" smtClean="0"/>
              <a:t>（例如</a:t>
            </a:r>
            <a:r>
              <a:rPr lang="en-US" altLang="zh-CN" sz="3200" b="1" dirty="0" smtClean="0"/>
              <a:t>Walsh</a:t>
            </a:r>
            <a:r>
              <a:rPr lang="zh-CN" altLang="en-US" sz="3200" b="1" dirty="0"/>
              <a:t>码）</a:t>
            </a:r>
            <a:endParaRPr kumimoji="0" lang="zh-CN" altLang="en-US" sz="3200" b="1" i="0" u="none" strike="noStrike" kern="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 calcmode="lin" valueType="num">
                                      <p:cBhvr additive="base">
                                        <p:cTn id="37"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3" name="AutoShape 1" descr="C:\Users\Administrator\AppData\Roaming\Tencent\Users\28121638\QQ\WinTemp\RichOle\N]P@7RI)76P2TOYT[KC6.jp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53954" name="AutoShape 2" descr="C:\Users\Administrator\AppData\Roaming\Tencent\Users\28121638\QQ\WinTemp\RichOle\N]P@7RI)76P2TOYT[KC6.jp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53955" name="AutoShape 3" descr="C:\Users\Administrator\AppData\Roaming\Tencent\Users\28121638\QQ\WinTemp\RichOle\N]P@7RI)76P2TOYT[KC6.jp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53956" name="AutoShape 4" descr="C:\Users\Administrator\AppData\Roaming\Tencent\Users\28121638\QQ\WinTemp\RichOle\N]P@7RI)76P2TOYT[KC6.jp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253958" name="Picture 6" descr="C:\Users\Administrator\AppData\Roaming\Tencent\Users\28121638\QQ\WinTemp\RichOle\F[~LCA0`YY8Y)4~I{4R60)S.jpg"/>
          <p:cNvPicPr>
            <a:picLocks noChangeAspect="1" noChangeArrowheads="1"/>
          </p:cNvPicPr>
          <p:nvPr/>
        </p:nvPicPr>
        <p:blipFill>
          <a:blip r:embed="rId2"/>
          <a:srcRect/>
          <a:stretch>
            <a:fillRect/>
          </a:stretch>
        </p:blipFill>
        <p:spPr bwMode="auto">
          <a:xfrm>
            <a:off x="714348" y="428604"/>
            <a:ext cx="8143900" cy="6105061"/>
          </a:xfrm>
          <a:prstGeom prst="rect">
            <a:avLst/>
          </a:prstGeom>
          <a:noFill/>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p:cNvSpPr>
            <a:spLocks noGrp="1" noChangeArrowheads="1"/>
          </p:cNvSpPr>
          <p:nvPr>
            <p:ph type="title"/>
          </p:nvPr>
        </p:nvSpPr>
        <p:spPr/>
        <p:txBody>
          <a:bodyPr/>
          <a:lstStyle/>
          <a:p>
            <a:r>
              <a:rPr lang="zh-CN" altLang="en-US" b="1" dirty="0" smtClean="0"/>
              <a:t>空分多址（</a:t>
            </a:r>
            <a:r>
              <a:rPr lang="en-US" altLang="zh-CN" b="1" dirty="0" smtClean="0"/>
              <a:t>SDMA</a:t>
            </a:r>
            <a:r>
              <a:rPr lang="zh-CN" altLang="en-US" b="1" dirty="0" smtClean="0"/>
              <a:t>）</a:t>
            </a:r>
            <a:endParaRPr lang="zh-CN" altLang="en-US" b="1" dirty="0"/>
          </a:p>
        </p:txBody>
      </p:sp>
      <p:pic>
        <p:nvPicPr>
          <p:cNvPr id="256001" name="Picture 1" descr="C:\Users\Administrator\AppData\Roaming\Tencent\Users\28121638\QQ\WinTemp\RichOle\H4B[4DODVT_]3FV0~6`W]WX.jpg"/>
          <p:cNvPicPr>
            <a:picLocks noChangeAspect="1" noChangeArrowheads="1"/>
          </p:cNvPicPr>
          <p:nvPr/>
        </p:nvPicPr>
        <p:blipFill>
          <a:blip r:embed="rId2"/>
          <a:srcRect/>
          <a:stretch>
            <a:fillRect/>
          </a:stretch>
        </p:blipFill>
        <p:spPr bwMode="auto">
          <a:xfrm>
            <a:off x="1714480" y="1357298"/>
            <a:ext cx="6286544" cy="5391703"/>
          </a:xfrm>
          <a:prstGeom prst="rect">
            <a:avLst/>
          </a:prstGeo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矩形 94"/>
          <p:cNvSpPr/>
          <p:nvPr/>
        </p:nvSpPr>
        <p:spPr>
          <a:xfrm>
            <a:off x="40640" y="1428736"/>
            <a:ext cx="9144000" cy="4786346"/>
          </a:xfrm>
          <a:prstGeom prst="rect">
            <a:avLst/>
          </a:prstGeom>
          <a:solidFill>
            <a:schemeClr val="bg1">
              <a:alpha val="6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402" name="Rectangle 2"/>
          <p:cNvSpPr>
            <a:spLocks noGrp="1" noChangeArrowheads="1"/>
          </p:cNvSpPr>
          <p:nvPr>
            <p:ph type="title"/>
          </p:nvPr>
        </p:nvSpPr>
        <p:spPr/>
        <p:txBody>
          <a:bodyPr/>
          <a:lstStyle/>
          <a:p>
            <a:r>
              <a:rPr lang="zh-CN" altLang="en-US"/>
              <a:t>多址技术种类（可以相互结合）</a:t>
            </a:r>
          </a:p>
        </p:txBody>
      </p:sp>
      <p:sp>
        <p:nvSpPr>
          <p:cNvPr id="230589" name="Line 189"/>
          <p:cNvSpPr>
            <a:spLocks noChangeShapeType="1"/>
          </p:cNvSpPr>
          <p:nvPr/>
        </p:nvSpPr>
        <p:spPr bwMode="auto">
          <a:xfrm flipV="1">
            <a:off x="5064125" y="3352800"/>
            <a:ext cx="2286000" cy="2057400"/>
          </a:xfrm>
          <a:prstGeom prst="line">
            <a:avLst/>
          </a:prstGeom>
          <a:noFill/>
          <a:ln w="38100">
            <a:solidFill>
              <a:srgbClr val="3333CC"/>
            </a:solidFill>
            <a:miter lim="800000"/>
            <a:headEnd/>
            <a:tailEnd type="triangle" w="med" len="med"/>
          </a:ln>
          <a:effectLst/>
        </p:spPr>
        <p:txBody>
          <a:bodyPr wrap="none"/>
          <a:lstStyle/>
          <a:p>
            <a:endParaRPr lang="zh-CN" altLang="en-US"/>
          </a:p>
        </p:txBody>
      </p:sp>
      <p:grpSp>
        <p:nvGrpSpPr>
          <p:cNvPr id="2" name="Group 190"/>
          <p:cNvGrpSpPr>
            <a:grpSpLocks/>
          </p:cNvGrpSpPr>
          <p:nvPr/>
        </p:nvGrpSpPr>
        <p:grpSpPr bwMode="auto">
          <a:xfrm>
            <a:off x="5826125" y="4343400"/>
            <a:ext cx="2667000" cy="381000"/>
            <a:chOff x="3984" y="2736"/>
            <a:chExt cx="1680" cy="240"/>
          </a:xfrm>
        </p:grpSpPr>
        <p:sp>
          <p:nvSpPr>
            <p:cNvPr id="230591" name="AutoShape 191"/>
            <p:cNvSpPr>
              <a:spLocks noChangeArrowheads="1"/>
            </p:cNvSpPr>
            <p:nvPr/>
          </p:nvSpPr>
          <p:spPr bwMode="auto">
            <a:xfrm>
              <a:off x="3984" y="2736"/>
              <a:ext cx="240" cy="240"/>
            </a:xfrm>
            <a:prstGeom prst="cube">
              <a:avLst>
                <a:gd name="adj" fmla="val 25000"/>
              </a:avLst>
            </a:prstGeom>
            <a:solidFill>
              <a:srgbClr val="00E4A8"/>
            </a:solidFill>
            <a:ln w="9525">
              <a:solidFill>
                <a:srgbClr val="000000"/>
              </a:solidFill>
              <a:miter lim="800000"/>
              <a:headEnd/>
              <a:tailEnd/>
            </a:ln>
            <a:effectLst/>
          </p:spPr>
          <p:txBody>
            <a:bodyPr wrap="none" anchor="ctr"/>
            <a:lstStyle/>
            <a:p>
              <a:endParaRPr lang="zh-CN" altLang="en-US"/>
            </a:p>
          </p:txBody>
        </p:sp>
        <p:sp>
          <p:nvSpPr>
            <p:cNvPr id="230592" name="AutoShape 192"/>
            <p:cNvSpPr>
              <a:spLocks noChangeArrowheads="1"/>
            </p:cNvSpPr>
            <p:nvPr/>
          </p:nvSpPr>
          <p:spPr bwMode="auto">
            <a:xfrm>
              <a:off x="4272" y="2736"/>
              <a:ext cx="240" cy="240"/>
            </a:xfrm>
            <a:prstGeom prst="cube">
              <a:avLst>
                <a:gd name="adj" fmla="val 25000"/>
              </a:avLst>
            </a:prstGeom>
            <a:solidFill>
              <a:srgbClr val="00E4A8"/>
            </a:solidFill>
            <a:ln w="9525">
              <a:solidFill>
                <a:srgbClr val="000000"/>
              </a:solidFill>
              <a:miter lim="800000"/>
              <a:headEnd/>
              <a:tailEnd/>
            </a:ln>
            <a:effectLst/>
          </p:spPr>
          <p:txBody>
            <a:bodyPr wrap="none" anchor="ctr"/>
            <a:lstStyle/>
            <a:p>
              <a:endParaRPr lang="zh-CN" altLang="en-US"/>
            </a:p>
          </p:txBody>
        </p:sp>
        <p:sp>
          <p:nvSpPr>
            <p:cNvPr id="230593" name="AutoShape 193"/>
            <p:cNvSpPr>
              <a:spLocks noChangeArrowheads="1"/>
            </p:cNvSpPr>
            <p:nvPr/>
          </p:nvSpPr>
          <p:spPr bwMode="auto">
            <a:xfrm>
              <a:off x="4560" y="2736"/>
              <a:ext cx="240" cy="240"/>
            </a:xfrm>
            <a:prstGeom prst="cube">
              <a:avLst>
                <a:gd name="adj" fmla="val 25000"/>
              </a:avLst>
            </a:prstGeom>
            <a:solidFill>
              <a:srgbClr val="00E4A8"/>
            </a:solidFill>
            <a:ln w="9525">
              <a:solidFill>
                <a:srgbClr val="000000"/>
              </a:solidFill>
              <a:miter lim="800000"/>
              <a:headEnd/>
              <a:tailEnd/>
            </a:ln>
            <a:effectLst/>
          </p:spPr>
          <p:txBody>
            <a:bodyPr wrap="none" anchor="ctr"/>
            <a:lstStyle/>
            <a:p>
              <a:endParaRPr lang="zh-CN" altLang="en-US"/>
            </a:p>
          </p:txBody>
        </p:sp>
        <p:sp>
          <p:nvSpPr>
            <p:cNvPr id="230594" name="AutoShape 194"/>
            <p:cNvSpPr>
              <a:spLocks noChangeArrowheads="1"/>
            </p:cNvSpPr>
            <p:nvPr/>
          </p:nvSpPr>
          <p:spPr bwMode="auto">
            <a:xfrm>
              <a:off x="4848" y="2736"/>
              <a:ext cx="240" cy="240"/>
            </a:xfrm>
            <a:prstGeom prst="cube">
              <a:avLst>
                <a:gd name="adj" fmla="val 25000"/>
              </a:avLst>
            </a:prstGeom>
            <a:solidFill>
              <a:srgbClr val="00E4A8"/>
            </a:solidFill>
            <a:ln w="9525">
              <a:solidFill>
                <a:srgbClr val="000000"/>
              </a:solidFill>
              <a:miter lim="800000"/>
              <a:headEnd/>
              <a:tailEnd/>
            </a:ln>
            <a:effectLst/>
          </p:spPr>
          <p:txBody>
            <a:bodyPr wrap="none" anchor="ctr"/>
            <a:lstStyle/>
            <a:p>
              <a:endParaRPr lang="zh-CN" altLang="en-US"/>
            </a:p>
          </p:txBody>
        </p:sp>
        <p:sp>
          <p:nvSpPr>
            <p:cNvPr id="230595" name="AutoShape 195"/>
            <p:cNvSpPr>
              <a:spLocks noChangeArrowheads="1"/>
            </p:cNvSpPr>
            <p:nvPr/>
          </p:nvSpPr>
          <p:spPr bwMode="auto">
            <a:xfrm>
              <a:off x="5136" y="2736"/>
              <a:ext cx="240" cy="240"/>
            </a:xfrm>
            <a:prstGeom prst="cube">
              <a:avLst>
                <a:gd name="adj" fmla="val 25000"/>
              </a:avLst>
            </a:prstGeom>
            <a:solidFill>
              <a:srgbClr val="00E4A8"/>
            </a:solidFill>
            <a:ln w="9525">
              <a:solidFill>
                <a:srgbClr val="000000"/>
              </a:solidFill>
              <a:miter lim="800000"/>
              <a:headEnd/>
              <a:tailEnd/>
            </a:ln>
            <a:effectLst/>
          </p:spPr>
          <p:txBody>
            <a:bodyPr wrap="none" anchor="ctr"/>
            <a:lstStyle/>
            <a:p>
              <a:endParaRPr lang="zh-CN" altLang="en-US"/>
            </a:p>
          </p:txBody>
        </p:sp>
        <p:sp>
          <p:nvSpPr>
            <p:cNvPr id="230596" name="AutoShape 196"/>
            <p:cNvSpPr>
              <a:spLocks noChangeArrowheads="1"/>
            </p:cNvSpPr>
            <p:nvPr/>
          </p:nvSpPr>
          <p:spPr bwMode="auto">
            <a:xfrm>
              <a:off x="5424" y="2736"/>
              <a:ext cx="240" cy="240"/>
            </a:xfrm>
            <a:prstGeom prst="cube">
              <a:avLst>
                <a:gd name="adj" fmla="val 25000"/>
              </a:avLst>
            </a:prstGeom>
            <a:solidFill>
              <a:srgbClr val="00E4A8"/>
            </a:solidFill>
            <a:ln w="9525">
              <a:solidFill>
                <a:srgbClr val="000000"/>
              </a:solidFill>
              <a:miter lim="800000"/>
              <a:headEnd/>
              <a:tailEnd/>
            </a:ln>
            <a:effectLst/>
          </p:spPr>
          <p:txBody>
            <a:bodyPr wrap="none" anchor="ctr"/>
            <a:lstStyle/>
            <a:p>
              <a:endParaRPr lang="zh-CN" altLang="en-US"/>
            </a:p>
          </p:txBody>
        </p:sp>
      </p:grpSp>
      <p:grpSp>
        <p:nvGrpSpPr>
          <p:cNvPr id="3" name="Group 197"/>
          <p:cNvGrpSpPr>
            <a:grpSpLocks/>
          </p:cNvGrpSpPr>
          <p:nvPr/>
        </p:nvGrpSpPr>
        <p:grpSpPr bwMode="auto">
          <a:xfrm>
            <a:off x="5521325" y="4572000"/>
            <a:ext cx="2667000" cy="381000"/>
            <a:chOff x="3792" y="2880"/>
            <a:chExt cx="1680" cy="240"/>
          </a:xfrm>
        </p:grpSpPr>
        <p:sp>
          <p:nvSpPr>
            <p:cNvPr id="230598" name="AutoShape 198"/>
            <p:cNvSpPr>
              <a:spLocks noChangeArrowheads="1"/>
            </p:cNvSpPr>
            <p:nvPr/>
          </p:nvSpPr>
          <p:spPr bwMode="auto">
            <a:xfrm>
              <a:off x="3792" y="2880"/>
              <a:ext cx="240" cy="240"/>
            </a:xfrm>
            <a:prstGeom prst="cube">
              <a:avLst>
                <a:gd name="adj" fmla="val 25000"/>
              </a:avLst>
            </a:prstGeom>
            <a:solidFill>
              <a:srgbClr val="00E4A8"/>
            </a:solidFill>
            <a:ln w="9525">
              <a:solidFill>
                <a:srgbClr val="000000"/>
              </a:solidFill>
              <a:miter lim="800000"/>
              <a:headEnd/>
              <a:tailEnd/>
            </a:ln>
            <a:effectLst/>
          </p:spPr>
          <p:txBody>
            <a:bodyPr wrap="none" anchor="ctr"/>
            <a:lstStyle/>
            <a:p>
              <a:endParaRPr lang="zh-CN" altLang="en-US"/>
            </a:p>
          </p:txBody>
        </p:sp>
        <p:sp>
          <p:nvSpPr>
            <p:cNvPr id="230599" name="AutoShape 199"/>
            <p:cNvSpPr>
              <a:spLocks noChangeArrowheads="1"/>
            </p:cNvSpPr>
            <p:nvPr/>
          </p:nvSpPr>
          <p:spPr bwMode="auto">
            <a:xfrm>
              <a:off x="4080" y="2880"/>
              <a:ext cx="240" cy="240"/>
            </a:xfrm>
            <a:prstGeom prst="cube">
              <a:avLst>
                <a:gd name="adj" fmla="val 25000"/>
              </a:avLst>
            </a:prstGeom>
            <a:solidFill>
              <a:srgbClr val="00E4A8"/>
            </a:solidFill>
            <a:ln w="9525">
              <a:solidFill>
                <a:srgbClr val="000000"/>
              </a:solidFill>
              <a:miter lim="800000"/>
              <a:headEnd/>
              <a:tailEnd/>
            </a:ln>
            <a:effectLst/>
          </p:spPr>
          <p:txBody>
            <a:bodyPr wrap="none" anchor="ctr"/>
            <a:lstStyle/>
            <a:p>
              <a:endParaRPr lang="zh-CN" altLang="en-US"/>
            </a:p>
          </p:txBody>
        </p:sp>
        <p:sp>
          <p:nvSpPr>
            <p:cNvPr id="230600" name="AutoShape 200"/>
            <p:cNvSpPr>
              <a:spLocks noChangeArrowheads="1"/>
            </p:cNvSpPr>
            <p:nvPr/>
          </p:nvSpPr>
          <p:spPr bwMode="auto">
            <a:xfrm>
              <a:off x="4368" y="2880"/>
              <a:ext cx="240" cy="240"/>
            </a:xfrm>
            <a:prstGeom prst="cube">
              <a:avLst>
                <a:gd name="adj" fmla="val 25000"/>
              </a:avLst>
            </a:prstGeom>
            <a:solidFill>
              <a:srgbClr val="00E4A8"/>
            </a:solidFill>
            <a:ln w="9525">
              <a:solidFill>
                <a:srgbClr val="000000"/>
              </a:solidFill>
              <a:miter lim="800000"/>
              <a:headEnd/>
              <a:tailEnd/>
            </a:ln>
            <a:effectLst/>
          </p:spPr>
          <p:txBody>
            <a:bodyPr wrap="none" anchor="ctr"/>
            <a:lstStyle/>
            <a:p>
              <a:endParaRPr lang="zh-CN" altLang="en-US"/>
            </a:p>
          </p:txBody>
        </p:sp>
        <p:sp>
          <p:nvSpPr>
            <p:cNvPr id="230601" name="AutoShape 201"/>
            <p:cNvSpPr>
              <a:spLocks noChangeArrowheads="1"/>
            </p:cNvSpPr>
            <p:nvPr/>
          </p:nvSpPr>
          <p:spPr bwMode="auto">
            <a:xfrm>
              <a:off x="4656" y="2880"/>
              <a:ext cx="240" cy="240"/>
            </a:xfrm>
            <a:prstGeom prst="cube">
              <a:avLst>
                <a:gd name="adj" fmla="val 25000"/>
              </a:avLst>
            </a:prstGeom>
            <a:solidFill>
              <a:srgbClr val="00E4A8"/>
            </a:solidFill>
            <a:ln w="9525">
              <a:solidFill>
                <a:srgbClr val="000000"/>
              </a:solidFill>
              <a:miter lim="800000"/>
              <a:headEnd/>
              <a:tailEnd/>
            </a:ln>
            <a:effectLst/>
          </p:spPr>
          <p:txBody>
            <a:bodyPr wrap="none" anchor="ctr"/>
            <a:lstStyle/>
            <a:p>
              <a:endParaRPr lang="zh-CN" altLang="en-US"/>
            </a:p>
          </p:txBody>
        </p:sp>
        <p:sp>
          <p:nvSpPr>
            <p:cNvPr id="230602" name="AutoShape 202"/>
            <p:cNvSpPr>
              <a:spLocks noChangeArrowheads="1"/>
            </p:cNvSpPr>
            <p:nvPr/>
          </p:nvSpPr>
          <p:spPr bwMode="auto">
            <a:xfrm>
              <a:off x="4944" y="2880"/>
              <a:ext cx="240" cy="240"/>
            </a:xfrm>
            <a:prstGeom prst="cube">
              <a:avLst>
                <a:gd name="adj" fmla="val 25000"/>
              </a:avLst>
            </a:prstGeom>
            <a:solidFill>
              <a:srgbClr val="00E4A8"/>
            </a:solidFill>
            <a:ln w="9525">
              <a:solidFill>
                <a:srgbClr val="000000"/>
              </a:solidFill>
              <a:miter lim="800000"/>
              <a:headEnd/>
              <a:tailEnd/>
            </a:ln>
            <a:effectLst/>
          </p:spPr>
          <p:txBody>
            <a:bodyPr wrap="none" anchor="ctr"/>
            <a:lstStyle/>
            <a:p>
              <a:endParaRPr lang="zh-CN" altLang="en-US"/>
            </a:p>
          </p:txBody>
        </p:sp>
        <p:sp>
          <p:nvSpPr>
            <p:cNvPr id="230603" name="AutoShape 203"/>
            <p:cNvSpPr>
              <a:spLocks noChangeArrowheads="1"/>
            </p:cNvSpPr>
            <p:nvPr/>
          </p:nvSpPr>
          <p:spPr bwMode="auto">
            <a:xfrm>
              <a:off x="5232" y="2880"/>
              <a:ext cx="240" cy="240"/>
            </a:xfrm>
            <a:prstGeom prst="cube">
              <a:avLst>
                <a:gd name="adj" fmla="val 25000"/>
              </a:avLst>
            </a:prstGeom>
            <a:solidFill>
              <a:srgbClr val="00E4A8"/>
            </a:solidFill>
            <a:ln w="9525">
              <a:solidFill>
                <a:srgbClr val="000000"/>
              </a:solidFill>
              <a:miter lim="800000"/>
              <a:headEnd/>
              <a:tailEnd/>
            </a:ln>
            <a:effectLst/>
          </p:spPr>
          <p:txBody>
            <a:bodyPr wrap="none" anchor="ctr"/>
            <a:lstStyle/>
            <a:p>
              <a:endParaRPr lang="zh-CN" altLang="en-US"/>
            </a:p>
          </p:txBody>
        </p:sp>
      </p:grpSp>
      <p:grpSp>
        <p:nvGrpSpPr>
          <p:cNvPr id="4" name="Group 204"/>
          <p:cNvGrpSpPr>
            <a:grpSpLocks/>
          </p:cNvGrpSpPr>
          <p:nvPr/>
        </p:nvGrpSpPr>
        <p:grpSpPr bwMode="auto">
          <a:xfrm>
            <a:off x="5216525" y="4800600"/>
            <a:ext cx="2667000" cy="381000"/>
            <a:chOff x="3600" y="3024"/>
            <a:chExt cx="1680" cy="240"/>
          </a:xfrm>
        </p:grpSpPr>
        <p:sp>
          <p:nvSpPr>
            <p:cNvPr id="230605" name="AutoShape 205"/>
            <p:cNvSpPr>
              <a:spLocks noChangeArrowheads="1"/>
            </p:cNvSpPr>
            <p:nvPr/>
          </p:nvSpPr>
          <p:spPr bwMode="auto">
            <a:xfrm>
              <a:off x="3600" y="3024"/>
              <a:ext cx="240" cy="240"/>
            </a:xfrm>
            <a:prstGeom prst="cube">
              <a:avLst>
                <a:gd name="adj" fmla="val 25000"/>
              </a:avLst>
            </a:prstGeom>
            <a:solidFill>
              <a:srgbClr val="00E4A8"/>
            </a:solidFill>
            <a:ln w="9525">
              <a:solidFill>
                <a:srgbClr val="000000"/>
              </a:solidFill>
              <a:miter lim="800000"/>
              <a:headEnd/>
              <a:tailEnd/>
            </a:ln>
            <a:effectLst/>
          </p:spPr>
          <p:txBody>
            <a:bodyPr wrap="none" anchor="ctr"/>
            <a:lstStyle/>
            <a:p>
              <a:endParaRPr lang="zh-CN" altLang="en-US"/>
            </a:p>
          </p:txBody>
        </p:sp>
        <p:sp>
          <p:nvSpPr>
            <p:cNvPr id="230606" name="AutoShape 206"/>
            <p:cNvSpPr>
              <a:spLocks noChangeArrowheads="1"/>
            </p:cNvSpPr>
            <p:nvPr/>
          </p:nvSpPr>
          <p:spPr bwMode="auto">
            <a:xfrm>
              <a:off x="3888" y="3024"/>
              <a:ext cx="240" cy="240"/>
            </a:xfrm>
            <a:prstGeom prst="cube">
              <a:avLst>
                <a:gd name="adj" fmla="val 25000"/>
              </a:avLst>
            </a:prstGeom>
            <a:solidFill>
              <a:srgbClr val="00E4A8"/>
            </a:solidFill>
            <a:ln w="9525">
              <a:solidFill>
                <a:srgbClr val="000000"/>
              </a:solidFill>
              <a:miter lim="800000"/>
              <a:headEnd/>
              <a:tailEnd/>
            </a:ln>
            <a:effectLst/>
          </p:spPr>
          <p:txBody>
            <a:bodyPr wrap="none" anchor="ctr"/>
            <a:lstStyle/>
            <a:p>
              <a:endParaRPr lang="zh-CN" altLang="en-US"/>
            </a:p>
          </p:txBody>
        </p:sp>
        <p:sp>
          <p:nvSpPr>
            <p:cNvPr id="230607" name="AutoShape 207"/>
            <p:cNvSpPr>
              <a:spLocks noChangeArrowheads="1"/>
            </p:cNvSpPr>
            <p:nvPr/>
          </p:nvSpPr>
          <p:spPr bwMode="auto">
            <a:xfrm>
              <a:off x="4176" y="3024"/>
              <a:ext cx="240" cy="240"/>
            </a:xfrm>
            <a:prstGeom prst="cube">
              <a:avLst>
                <a:gd name="adj" fmla="val 25000"/>
              </a:avLst>
            </a:prstGeom>
            <a:solidFill>
              <a:srgbClr val="00E4A8"/>
            </a:solidFill>
            <a:ln w="9525">
              <a:solidFill>
                <a:srgbClr val="000000"/>
              </a:solidFill>
              <a:miter lim="800000"/>
              <a:headEnd/>
              <a:tailEnd/>
            </a:ln>
            <a:effectLst/>
          </p:spPr>
          <p:txBody>
            <a:bodyPr wrap="none" anchor="ctr"/>
            <a:lstStyle/>
            <a:p>
              <a:endParaRPr lang="zh-CN" altLang="en-US"/>
            </a:p>
          </p:txBody>
        </p:sp>
        <p:sp>
          <p:nvSpPr>
            <p:cNvPr id="230608" name="AutoShape 208"/>
            <p:cNvSpPr>
              <a:spLocks noChangeArrowheads="1"/>
            </p:cNvSpPr>
            <p:nvPr/>
          </p:nvSpPr>
          <p:spPr bwMode="auto">
            <a:xfrm>
              <a:off x="4464" y="3024"/>
              <a:ext cx="240" cy="240"/>
            </a:xfrm>
            <a:prstGeom prst="cube">
              <a:avLst>
                <a:gd name="adj" fmla="val 25000"/>
              </a:avLst>
            </a:prstGeom>
            <a:solidFill>
              <a:srgbClr val="00E4A8"/>
            </a:solidFill>
            <a:ln w="9525">
              <a:solidFill>
                <a:srgbClr val="000000"/>
              </a:solidFill>
              <a:miter lim="800000"/>
              <a:headEnd/>
              <a:tailEnd/>
            </a:ln>
            <a:effectLst/>
          </p:spPr>
          <p:txBody>
            <a:bodyPr wrap="none" anchor="ctr"/>
            <a:lstStyle/>
            <a:p>
              <a:endParaRPr lang="zh-CN" altLang="en-US"/>
            </a:p>
          </p:txBody>
        </p:sp>
        <p:sp>
          <p:nvSpPr>
            <p:cNvPr id="230609" name="AutoShape 209"/>
            <p:cNvSpPr>
              <a:spLocks noChangeArrowheads="1"/>
            </p:cNvSpPr>
            <p:nvPr/>
          </p:nvSpPr>
          <p:spPr bwMode="auto">
            <a:xfrm>
              <a:off x="4752" y="3024"/>
              <a:ext cx="240" cy="240"/>
            </a:xfrm>
            <a:prstGeom prst="cube">
              <a:avLst>
                <a:gd name="adj" fmla="val 25000"/>
              </a:avLst>
            </a:prstGeom>
            <a:solidFill>
              <a:srgbClr val="00E4A8"/>
            </a:solidFill>
            <a:ln w="9525">
              <a:solidFill>
                <a:srgbClr val="000000"/>
              </a:solidFill>
              <a:miter lim="800000"/>
              <a:headEnd/>
              <a:tailEnd/>
            </a:ln>
            <a:effectLst/>
          </p:spPr>
          <p:txBody>
            <a:bodyPr wrap="none" anchor="ctr"/>
            <a:lstStyle/>
            <a:p>
              <a:endParaRPr lang="zh-CN" altLang="en-US"/>
            </a:p>
          </p:txBody>
        </p:sp>
        <p:sp>
          <p:nvSpPr>
            <p:cNvPr id="230610" name="AutoShape 210"/>
            <p:cNvSpPr>
              <a:spLocks noChangeArrowheads="1"/>
            </p:cNvSpPr>
            <p:nvPr/>
          </p:nvSpPr>
          <p:spPr bwMode="auto">
            <a:xfrm>
              <a:off x="5040" y="3024"/>
              <a:ext cx="240" cy="240"/>
            </a:xfrm>
            <a:prstGeom prst="cube">
              <a:avLst>
                <a:gd name="adj" fmla="val 25000"/>
              </a:avLst>
            </a:prstGeom>
            <a:solidFill>
              <a:srgbClr val="00E4A8"/>
            </a:solidFill>
            <a:ln w="9525">
              <a:solidFill>
                <a:srgbClr val="000000"/>
              </a:solidFill>
              <a:miter lim="800000"/>
              <a:headEnd/>
              <a:tailEnd/>
            </a:ln>
            <a:effectLst/>
          </p:spPr>
          <p:txBody>
            <a:bodyPr wrap="none" anchor="ctr"/>
            <a:lstStyle/>
            <a:p>
              <a:endParaRPr lang="zh-CN" altLang="en-US"/>
            </a:p>
          </p:txBody>
        </p:sp>
      </p:grpSp>
      <p:sp>
        <p:nvSpPr>
          <p:cNvPr id="230611" name="Rectangle 211"/>
          <p:cNvSpPr>
            <a:spLocks noGrp="1" noChangeArrowheads="1"/>
          </p:cNvSpPr>
          <p:nvPr>
            <p:ph type="body" idx="1"/>
          </p:nvPr>
        </p:nvSpPr>
        <p:spPr>
          <a:xfrm>
            <a:off x="684213" y="2017713"/>
            <a:ext cx="7772400" cy="4114800"/>
          </a:xfrm>
          <a:noFill/>
          <a:ln/>
        </p:spPr>
        <p:txBody>
          <a:bodyPr/>
          <a:lstStyle/>
          <a:p>
            <a:r>
              <a:rPr lang="zh-CN" altLang="en-US" dirty="0" smtClean="0">
                <a:solidFill>
                  <a:srgbClr val="000000"/>
                </a:solidFill>
                <a:latin typeface="楷体_GB2312" pitchFamily="49" charset="-122"/>
                <a:ea typeface="楷体_GB2312" pitchFamily="49" charset="-122"/>
              </a:rPr>
              <a:t>时分多址</a:t>
            </a:r>
            <a:r>
              <a:rPr lang="zh-CN" altLang="en-US" dirty="0">
                <a:solidFill>
                  <a:srgbClr val="000000"/>
                </a:solidFill>
                <a:latin typeface="楷体_GB2312" pitchFamily="49" charset="-122"/>
                <a:ea typeface="楷体_GB2312" pitchFamily="49" charset="-122"/>
              </a:rPr>
              <a:t>（</a:t>
            </a:r>
            <a:r>
              <a:rPr lang="en-US" altLang="zh-CN" dirty="0">
                <a:solidFill>
                  <a:srgbClr val="000000"/>
                </a:solidFill>
                <a:latin typeface="楷体_GB2312" pitchFamily="49" charset="-122"/>
                <a:ea typeface="楷体_GB2312" pitchFamily="49" charset="-122"/>
              </a:rPr>
              <a:t>TDMA</a:t>
            </a:r>
            <a:r>
              <a:rPr lang="zh-CN" altLang="en-US" dirty="0">
                <a:solidFill>
                  <a:srgbClr val="000000"/>
                </a:solidFill>
                <a:latin typeface="楷体_GB2312" pitchFamily="49" charset="-122"/>
                <a:ea typeface="楷体_GB2312" pitchFamily="49" charset="-122"/>
              </a:rPr>
              <a:t>）</a:t>
            </a:r>
          </a:p>
          <a:p>
            <a:r>
              <a:rPr lang="zh-CN" altLang="en-US" dirty="0">
                <a:solidFill>
                  <a:srgbClr val="000000"/>
                </a:solidFill>
                <a:latin typeface="楷体_GB2312" pitchFamily="49" charset="-122"/>
                <a:ea typeface="楷体_GB2312" pitchFamily="49" charset="-122"/>
              </a:rPr>
              <a:t>频分多址（</a:t>
            </a:r>
            <a:r>
              <a:rPr lang="en-US" altLang="zh-CN" dirty="0">
                <a:solidFill>
                  <a:srgbClr val="000000"/>
                </a:solidFill>
                <a:latin typeface="楷体_GB2312" pitchFamily="49" charset="-122"/>
                <a:ea typeface="楷体_GB2312" pitchFamily="49" charset="-122"/>
              </a:rPr>
              <a:t>FDMA</a:t>
            </a:r>
            <a:r>
              <a:rPr lang="zh-CN" altLang="en-US" dirty="0">
                <a:solidFill>
                  <a:srgbClr val="000000"/>
                </a:solidFill>
                <a:latin typeface="楷体_GB2312" pitchFamily="49" charset="-122"/>
                <a:ea typeface="楷体_GB2312" pitchFamily="49" charset="-122"/>
              </a:rPr>
              <a:t>）</a:t>
            </a:r>
          </a:p>
          <a:p>
            <a:r>
              <a:rPr lang="zh-CN" altLang="en-US" dirty="0">
                <a:solidFill>
                  <a:srgbClr val="000000"/>
                </a:solidFill>
                <a:latin typeface="楷体_GB2312" pitchFamily="49" charset="-122"/>
                <a:ea typeface="楷体_GB2312" pitchFamily="49" charset="-122"/>
              </a:rPr>
              <a:t>码分多址（</a:t>
            </a:r>
            <a:r>
              <a:rPr lang="en-US" altLang="zh-CN" dirty="0">
                <a:solidFill>
                  <a:srgbClr val="000000"/>
                </a:solidFill>
                <a:latin typeface="楷体_GB2312" pitchFamily="49" charset="-122"/>
                <a:ea typeface="楷体_GB2312" pitchFamily="49" charset="-122"/>
              </a:rPr>
              <a:t>CDMA</a:t>
            </a:r>
            <a:r>
              <a:rPr lang="zh-CN" altLang="en-US" dirty="0">
                <a:solidFill>
                  <a:srgbClr val="000000"/>
                </a:solidFill>
                <a:latin typeface="楷体_GB2312" pitchFamily="49" charset="-122"/>
                <a:ea typeface="楷体_GB2312" pitchFamily="49" charset="-122"/>
              </a:rPr>
              <a:t>）</a:t>
            </a:r>
          </a:p>
        </p:txBody>
      </p:sp>
      <p:sp>
        <p:nvSpPr>
          <p:cNvPr id="230612" name="AutoShape 212"/>
          <p:cNvSpPr>
            <a:spLocks noChangeArrowheads="1"/>
          </p:cNvSpPr>
          <p:nvPr/>
        </p:nvSpPr>
        <p:spPr bwMode="auto">
          <a:xfrm>
            <a:off x="4987925" y="5029200"/>
            <a:ext cx="381000" cy="381000"/>
          </a:xfrm>
          <a:prstGeom prst="cube">
            <a:avLst>
              <a:gd name="adj" fmla="val 25000"/>
            </a:avLst>
          </a:prstGeom>
          <a:solidFill>
            <a:srgbClr val="00E4A8"/>
          </a:solidFill>
          <a:ln w="9525">
            <a:solidFill>
              <a:srgbClr val="000000"/>
            </a:solidFill>
            <a:miter lim="800000"/>
            <a:headEnd/>
            <a:tailEnd/>
          </a:ln>
          <a:effectLst/>
        </p:spPr>
        <p:txBody>
          <a:bodyPr wrap="none" anchor="ctr"/>
          <a:lstStyle/>
          <a:p>
            <a:pPr algn="ctr"/>
            <a:r>
              <a:rPr kumimoji="1" lang="zh-CN" altLang="en-US" sz="1200">
                <a:solidFill>
                  <a:srgbClr val="1C1C1C"/>
                </a:solidFill>
                <a:latin typeface="Arial Narrow" pitchFamily="34" charset="0"/>
              </a:rPr>
              <a:t>１</a:t>
            </a:r>
          </a:p>
        </p:txBody>
      </p:sp>
      <p:sp>
        <p:nvSpPr>
          <p:cNvPr id="230613" name="AutoShape 213"/>
          <p:cNvSpPr>
            <a:spLocks noChangeArrowheads="1"/>
          </p:cNvSpPr>
          <p:nvPr/>
        </p:nvSpPr>
        <p:spPr bwMode="auto">
          <a:xfrm>
            <a:off x="5445125" y="5029200"/>
            <a:ext cx="381000" cy="381000"/>
          </a:xfrm>
          <a:prstGeom prst="cube">
            <a:avLst>
              <a:gd name="adj" fmla="val 25000"/>
            </a:avLst>
          </a:prstGeom>
          <a:solidFill>
            <a:srgbClr val="00E4A8"/>
          </a:solidFill>
          <a:ln w="9525">
            <a:solidFill>
              <a:srgbClr val="000000"/>
            </a:solidFill>
            <a:miter lim="800000"/>
            <a:headEnd/>
            <a:tailEnd/>
          </a:ln>
          <a:effectLst/>
        </p:spPr>
        <p:txBody>
          <a:bodyPr wrap="none" anchor="ctr"/>
          <a:lstStyle/>
          <a:p>
            <a:pPr algn="ctr"/>
            <a:r>
              <a:rPr kumimoji="1" lang="zh-CN" altLang="en-US" sz="1200">
                <a:solidFill>
                  <a:srgbClr val="1C1C1C"/>
                </a:solidFill>
                <a:latin typeface="Arial Narrow" pitchFamily="34" charset="0"/>
              </a:rPr>
              <a:t>２</a:t>
            </a:r>
          </a:p>
        </p:txBody>
      </p:sp>
      <p:sp>
        <p:nvSpPr>
          <p:cNvPr id="230614" name="AutoShape 214"/>
          <p:cNvSpPr>
            <a:spLocks noChangeArrowheads="1"/>
          </p:cNvSpPr>
          <p:nvPr/>
        </p:nvSpPr>
        <p:spPr bwMode="auto">
          <a:xfrm>
            <a:off x="5902325" y="5029200"/>
            <a:ext cx="381000" cy="381000"/>
          </a:xfrm>
          <a:prstGeom prst="cube">
            <a:avLst>
              <a:gd name="adj" fmla="val 25000"/>
            </a:avLst>
          </a:prstGeom>
          <a:solidFill>
            <a:srgbClr val="00E4A8"/>
          </a:solidFill>
          <a:ln w="9525">
            <a:solidFill>
              <a:srgbClr val="000000"/>
            </a:solidFill>
            <a:miter lim="800000"/>
            <a:headEnd/>
            <a:tailEnd/>
          </a:ln>
          <a:effectLst/>
        </p:spPr>
        <p:txBody>
          <a:bodyPr wrap="none" anchor="ctr"/>
          <a:lstStyle/>
          <a:p>
            <a:pPr algn="ctr"/>
            <a:r>
              <a:rPr kumimoji="1" lang="zh-CN" altLang="en-US" sz="1200">
                <a:solidFill>
                  <a:srgbClr val="1C1C1C"/>
                </a:solidFill>
                <a:latin typeface="Arial Narrow" pitchFamily="34" charset="0"/>
              </a:rPr>
              <a:t>３</a:t>
            </a:r>
          </a:p>
        </p:txBody>
      </p:sp>
      <p:sp>
        <p:nvSpPr>
          <p:cNvPr id="230615" name="AutoShape 215"/>
          <p:cNvSpPr>
            <a:spLocks noChangeArrowheads="1"/>
          </p:cNvSpPr>
          <p:nvPr/>
        </p:nvSpPr>
        <p:spPr bwMode="auto">
          <a:xfrm>
            <a:off x="6359525" y="5029200"/>
            <a:ext cx="381000" cy="381000"/>
          </a:xfrm>
          <a:prstGeom prst="cube">
            <a:avLst>
              <a:gd name="adj" fmla="val 25000"/>
            </a:avLst>
          </a:prstGeom>
          <a:solidFill>
            <a:srgbClr val="00E4A8"/>
          </a:solidFill>
          <a:ln w="9525">
            <a:solidFill>
              <a:srgbClr val="000000"/>
            </a:solidFill>
            <a:miter lim="800000"/>
            <a:headEnd/>
            <a:tailEnd/>
          </a:ln>
          <a:effectLst/>
        </p:spPr>
        <p:txBody>
          <a:bodyPr wrap="none" anchor="ctr"/>
          <a:lstStyle/>
          <a:p>
            <a:pPr algn="ctr"/>
            <a:r>
              <a:rPr kumimoji="1" lang="zh-CN" altLang="en-US" sz="1200">
                <a:solidFill>
                  <a:srgbClr val="1C1C1C"/>
                </a:solidFill>
                <a:latin typeface="Arial Narrow" pitchFamily="34" charset="0"/>
              </a:rPr>
              <a:t>４</a:t>
            </a:r>
          </a:p>
        </p:txBody>
      </p:sp>
      <p:sp>
        <p:nvSpPr>
          <p:cNvPr id="230616" name="AutoShape 216"/>
          <p:cNvSpPr>
            <a:spLocks noChangeArrowheads="1"/>
          </p:cNvSpPr>
          <p:nvPr/>
        </p:nvSpPr>
        <p:spPr bwMode="auto">
          <a:xfrm>
            <a:off x="6816725" y="5029200"/>
            <a:ext cx="381000" cy="381000"/>
          </a:xfrm>
          <a:prstGeom prst="cube">
            <a:avLst>
              <a:gd name="adj" fmla="val 25000"/>
            </a:avLst>
          </a:prstGeom>
          <a:solidFill>
            <a:srgbClr val="00E4A8"/>
          </a:solidFill>
          <a:ln w="9525">
            <a:solidFill>
              <a:srgbClr val="000000"/>
            </a:solidFill>
            <a:miter lim="800000"/>
            <a:headEnd/>
            <a:tailEnd/>
          </a:ln>
          <a:effectLst/>
        </p:spPr>
        <p:txBody>
          <a:bodyPr wrap="none" anchor="ctr"/>
          <a:lstStyle/>
          <a:p>
            <a:pPr algn="ctr"/>
            <a:r>
              <a:rPr kumimoji="1" lang="zh-CN" altLang="en-US" sz="1200">
                <a:solidFill>
                  <a:srgbClr val="1C1C1C"/>
                </a:solidFill>
                <a:latin typeface="Arial Narrow" pitchFamily="34" charset="0"/>
              </a:rPr>
              <a:t>５</a:t>
            </a:r>
          </a:p>
        </p:txBody>
      </p:sp>
      <p:sp>
        <p:nvSpPr>
          <p:cNvPr id="230617" name="AutoShape 217"/>
          <p:cNvSpPr>
            <a:spLocks noChangeArrowheads="1"/>
          </p:cNvSpPr>
          <p:nvPr/>
        </p:nvSpPr>
        <p:spPr bwMode="auto">
          <a:xfrm>
            <a:off x="7273925" y="5029200"/>
            <a:ext cx="381000" cy="381000"/>
          </a:xfrm>
          <a:prstGeom prst="cube">
            <a:avLst>
              <a:gd name="adj" fmla="val 25000"/>
            </a:avLst>
          </a:prstGeom>
          <a:solidFill>
            <a:srgbClr val="00E4A8"/>
          </a:solidFill>
          <a:ln w="9525">
            <a:solidFill>
              <a:srgbClr val="000000"/>
            </a:solidFill>
            <a:miter lim="800000"/>
            <a:headEnd/>
            <a:tailEnd/>
          </a:ln>
          <a:effectLst/>
        </p:spPr>
        <p:txBody>
          <a:bodyPr wrap="none" anchor="ctr"/>
          <a:lstStyle/>
          <a:p>
            <a:pPr algn="ctr"/>
            <a:r>
              <a:rPr kumimoji="1" lang="zh-CN" altLang="en-US" sz="1200">
                <a:solidFill>
                  <a:srgbClr val="1C1C1C"/>
                </a:solidFill>
                <a:latin typeface="Arial Narrow" pitchFamily="34" charset="0"/>
              </a:rPr>
              <a:t>６</a:t>
            </a:r>
          </a:p>
        </p:txBody>
      </p:sp>
      <p:grpSp>
        <p:nvGrpSpPr>
          <p:cNvPr id="5" name="Group 218"/>
          <p:cNvGrpSpPr>
            <a:grpSpLocks/>
          </p:cNvGrpSpPr>
          <p:nvPr/>
        </p:nvGrpSpPr>
        <p:grpSpPr bwMode="auto">
          <a:xfrm>
            <a:off x="4987925" y="3962400"/>
            <a:ext cx="3505200" cy="1066800"/>
            <a:chOff x="3456" y="2496"/>
            <a:chExt cx="2208" cy="672"/>
          </a:xfrm>
        </p:grpSpPr>
        <p:sp>
          <p:nvSpPr>
            <p:cNvPr id="230619" name="AutoShape 219"/>
            <p:cNvSpPr>
              <a:spLocks noChangeArrowheads="1"/>
            </p:cNvSpPr>
            <p:nvPr/>
          </p:nvSpPr>
          <p:spPr bwMode="auto">
            <a:xfrm>
              <a:off x="3984" y="2496"/>
              <a:ext cx="240" cy="240"/>
            </a:xfrm>
            <a:prstGeom prst="cube">
              <a:avLst>
                <a:gd name="adj" fmla="val 25000"/>
              </a:avLst>
            </a:prstGeom>
            <a:gradFill rotWithShape="0">
              <a:gsLst>
                <a:gs pos="0">
                  <a:srgbClr val="FF0000"/>
                </a:gs>
                <a:gs pos="100000">
                  <a:srgbClr val="FF0000">
                    <a:gamma/>
                    <a:shade val="46275"/>
                    <a:invGamma/>
                  </a:srgbClr>
                </a:gs>
              </a:gsLst>
              <a:lin ang="0" scaled="1"/>
            </a:gradFill>
            <a:ln w="9525">
              <a:solidFill>
                <a:srgbClr val="000000"/>
              </a:solidFill>
              <a:miter lim="800000"/>
              <a:headEnd/>
              <a:tailEnd/>
            </a:ln>
            <a:effectLst/>
          </p:spPr>
          <p:txBody>
            <a:bodyPr wrap="none" anchor="ctr"/>
            <a:lstStyle/>
            <a:p>
              <a:endParaRPr lang="zh-CN" altLang="en-US"/>
            </a:p>
          </p:txBody>
        </p:sp>
        <p:sp>
          <p:nvSpPr>
            <p:cNvPr id="230620" name="AutoShape 220"/>
            <p:cNvSpPr>
              <a:spLocks noChangeArrowheads="1"/>
            </p:cNvSpPr>
            <p:nvPr/>
          </p:nvSpPr>
          <p:spPr bwMode="auto">
            <a:xfrm>
              <a:off x="4272" y="2496"/>
              <a:ext cx="240" cy="240"/>
            </a:xfrm>
            <a:prstGeom prst="cube">
              <a:avLst>
                <a:gd name="adj" fmla="val 25000"/>
              </a:avLst>
            </a:prstGeom>
            <a:gradFill rotWithShape="0">
              <a:gsLst>
                <a:gs pos="0">
                  <a:srgbClr val="FF0000"/>
                </a:gs>
                <a:gs pos="100000">
                  <a:srgbClr val="FF0000">
                    <a:gamma/>
                    <a:shade val="46275"/>
                    <a:invGamma/>
                  </a:srgbClr>
                </a:gs>
              </a:gsLst>
              <a:lin ang="0" scaled="1"/>
            </a:gradFill>
            <a:ln w="9525">
              <a:solidFill>
                <a:srgbClr val="000000"/>
              </a:solidFill>
              <a:miter lim="800000"/>
              <a:headEnd/>
              <a:tailEnd/>
            </a:ln>
            <a:effectLst/>
          </p:spPr>
          <p:txBody>
            <a:bodyPr wrap="none" anchor="ctr"/>
            <a:lstStyle/>
            <a:p>
              <a:endParaRPr lang="zh-CN" altLang="en-US"/>
            </a:p>
          </p:txBody>
        </p:sp>
        <p:sp>
          <p:nvSpPr>
            <p:cNvPr id="230621" name="AutoShape 221"/>
            <p:cNvSpPr>
              <a:spLocks noChangeArrowheads="1"/>
            </p:cNvSpPr>
            <p:nvPr/>
          </p:nvSpPr>
          <p:spPr bwMode="auto">
            <a:xfrm>
              <a:off x="4560" y="2496"/>
              <a:ext cx="240" cy="240"/>
            </a:xfrm>
            <a:prstGeom prst="cube">
              <a:avLst>
                <a:gd name="adj" fmla="val 25000"/>
              </a:avLst>
            </a:prstGeom>
            <a:gradFill rotWithShape="0">
              <a:gsLst>
                <a:gs pos="0">
                  <a:srgbClr val="FF0000"/>
                </a:gs>
                <a:gs pos="100000">
                  <a:srgbClr val="FF0000">
                    <a:gamma/>
                    <a:shade val="46275"/>
                    <a:invGamma/>
                  </a:srgbClr>
                </a:gs>
              </a:gsLst>
              <a:lin ang="0" scaled="1"/>
            </a:gradFill>
            <a:ln w="9525">
              <a:solidFill>
                <a:srgbClr val="000000"/>
              </a:solidFill>
              <a:miter lim="800000"/>
              <a:headEnd/>
              <a:tailEnd/>
            </a:ln>
            <a:effectLst/>
          </p:spPr>
          <p:txBody>
            <a:bodyPr wrap="none" anchor="ctr"/>
            <a:lstStyle/>
            <a:p>
              <a:endParaRPr lang="zh-CN" altLang="en-US"/>
            </a:p>
          </p:txBody>
        </p:sp>
        <p:sp>
          <p:nvSpPr>
            <p:cNvPr id="230622" name="AutoShape 222"/>
            <p:cNvSpPr>
              <a:spLocks noChangeArrowheads="1"/>
            </p:cNvSpPr>
            <p:nvPr/>
          </p:nvSpPr>
          <p:spPr bwMode="auto">
            <a:xfrm>
              <a:off x="4848" y="2496"/>
              <a:ext cx="240" cy="240"/>
            </a:xfrm>
            <a:prstGeom prst="cube">
              <a:avLst>
                <a:gd name="adj" fmla="val 25000"/>
              </a:avLst>
            </a:prstGeom>
            <a:gradFill rotWithShape="0">
              <a:gsLst>
                <a:gs pos="0">
                  <a:srgbClr val="FF0000"/>
                </a:gs>
                <a:gs pos="100000">
                  <a:srgbClr val="FF0000">
                    <a:gamma/>
                    <a:shade val="46275"/>
                    <a:invGamma/>
                  </a:srgbClr>
                </a:gs>
              </a:gsLst>
              <a:lin ang="0" scaled="1"/>
            </a:gradFill>
            <a:ln w="9525">
              <a:solidFill>
                <a:srgbClr val="000000"/>
              </a:solidFill>
              <a:miter lim="800000"/>
              <a:headEnd/>
              <a:tailEnd/>
            </a:ln>
            <a:effectLst/>
          </p:spPr>
          <p:txBody>
            <a:bodyPr wrap="none" anchor="ctr"/>
            <a:lstStyle/>
            <a:p>
              <a:endParaRPr lang="zh-CN" altLang="en-US"/>
            </a:p>
          </p:txBody>
        </p:sp>
        <p:sp>
          <p:nvSpPr>
            <p:cNvPr id="230623" name="AutoShape 223"/>
            <p:cNvSpPr>
              <a:spLocks noChangeArrowheads="1"/>
            </p:cNvSpPr>
            <p:nvPr/>
          </p:nvSpPr>
          <p:spPr bwMode="auto">
            <a:xfrm>
              <a:off x="5136" y="2496"/>
              <a:ext cx="240" cy="240"/>
            </a:xfrm>
            <a:prstGeom prst="cube">
              <a:avLst>
                <a:gd name="adj" fmla="val 25000"/>
              </a:avLst>
            </a:prstGeom>
            <a:gradFill rotWithShape="0">
              <a:gsLst>
                <a:gs pos="0">
                  <a:srgbClr val="FF0000"/>
                </a:gs>
                <a:gs pos="100000">
                  <a:srgbClr val="FF0000">
                    <a:gamma/>
                    <a:shade val="46275"/>
                    <a:invGamma/>
                  </a:srgbClr>
                </a:gs>
              </a:gsLst>
              <a:lin ang="0" scaled="1"/>
            </a:gradFill>
            <a:ln w="9525">
              <a:solidFill>
                <a:srgbClr val="000000"/>
              </a:solidFill>
              <a:miter lim="800000"/>
              <a:headEnd/>
              <a:tailEnd/>
            </a:ln>
            <a:effectLst/>
          </p:spPr>
          <p:txBody>
            <a:bodyPr wrap="none" anchor="ctr"/>
            <a:lstStyle/>
            <a:p>
              <a:endParaRPr lang="zh-CN" altLang="en-US"/>
            </a:p>
          </p:txBody>
        </p:sp>
        <p:sp>
          <p:nvSpPr>
            <p:cNvPr id="230624" name="AutoShape 224"/>
            <p:cNvSpPr>
              <a:spLocks noChangeArrowheads="1"/>
            </p:cNvSpPr>
            <p:nvPr/>
          </p:nvSpPr>
          <p:spPr bwMode="auto">
            <a:xfrm>
              <a:off x="5424" y="2496"/>
              <a:ext cx="240" cy="240"/>
            </a:xfrm>
            <a:prstGeom prst="cube">
              <a:avLst>
                <a:gd name="adj" fmla="val 25000"/>
              </a:avLst>
            </a:prstGeom>
            <a:gradFill rotWithShape="0">
              <a:gsLst>
                <a:gs pos="0">
                  <a:srgbClr val="FF0000"/>
                </a:gs>
                <a:gs pos="100000">
                  <a:srgbClr val="FF0000">
                    <a:gamma/>
                    <a:shade val="46275"/>
                    <a:invGamma/>
                  </a:srgbClr>
                </a:gs>
              </a:gsLst>
              <a:lin ang="0" scaled="1"/>
            </a:gradFill>
            <a:ln w="9525">
              <a:solidFill>
                <a:srgbClr val="000000"/>
              </a:solidFill>
              <a:miter lim="800000"/>
              <a:headEnd/>
              <a:tailEnd/>
            </a:ln>
            <a:effectLst/>
          </p:spPr>
          <p:txBody>
            <a:bodyPr wrap="none" anchor="ctr"/>
            <a:lstStyle/>
            <a:p>
              <a:endParaRPr lang="zh-CN" altLang="en-US"/>
            </a:p>
          </p:txBody>
        </p:sp>
        <p:sp>
          <p:nvSpPr>
            <p:cNvPr id="230625" name="AutoShape 225"/>
            <p:cNvSpPr>
              <a:spLocks noChangeArrowheads="1"/>
            </p:cNvSpPr>
            <p:nvPr/>
          </p:nvSpPr>
          <p:spPr bwMode="auto">
            <a:xfrm>
              <a:off x="3792" y="2640"/>
              <a:ext cx="240" cy="240"/>
            </a:xfrm>
            <a:prstGeom prst="cube">
              <a:avLst>
                <a:gd name="adj" fmla="val 25000"/>
              </a:avLst>
            </a:prstGeom>
            <a:gradFill rotWithShape="0">
              <a:gsLst>
                <a:gs pos="0">
                  <a:srgbClr val="FF0000"/>
                </a:gs>
                <a:gs pos="100000">
                  <a:srgbClr val="FF0000">
                    <a:gamma/>
                    <a:shade val="46275"/>
                    <a:invGamma/>
                  </a:srgbClr>
                </a:gs>
              </a:gsLst>
              <a:lin ang="0" scaled="1"/>
            </a:gradFill>
            <a:ln w="9525">
              <a:solidFill>
                <a:srgbClr val="000000"/>
              </a:solidFill>
              <a:miter lim="800000"/>
              <a:headEnd/>
              <a:tailEnd/>
            </a:ln>
            <a:effectLst/>
          </p:spPr>
          <p:txBody>
            <a:bodyPr wrap="none" anchor="ctr"/>
            <a:lstStyle/>
            <a:p>
              <a:endParaRPr lang="zh-CN" altLang="en-US"/>
            </a:p>
          </p:txBody>
        </p:sp>
        <p:sp>
          <p:nvSpPr>
            <p:cNvPr id="230626" name="AutoShape 226"/>
            <p:cNvSpPr>
              <a:spLocks noChangeArrowheads="1"/>
            </p:cNvSpPr>
            <p:nvPr/>
          </p:nvSpPr>
          <p:spPr bwMode="auto">
            <a:xfrm>
              <a:off x="4080" y="2640"/>
              <a:ext cx="240" cy="240"/>
            </a:xfrm>
            <a:prstGeom prst="cube">
              <a:avLst>
                <a:gd name="adj" fmla="val 25000"/>
              </a:avLst>
            </a:prstGeom>
            <a:gradFill rotWithShape="0">
              <a:gsLst>
                <a:gs pos="0">
                  <a:srgbClr val="FF0000"/>
                </a:gs>
                <a:gs pos="100000">
                  <a:srgbClr val="FF0000">
                    <a:gamma/>
                    <a:shade val="46275"/>
                    <a:invGamma/>
                  </a:srgbClr>
                </a:gs>
              </a:gsLst>
              <a:lin ang="0" scaled="1"/>
            </a:gradFill>
            <a:ln w="9525">
              <a:solidFill>
                <a:srgbClr val="000000"/>
              </a:solidFill>
              <a:miter lim="800000"/>
              <a:headEnd/>
              <a:tailEnd/>
            </a:ln>
            <a:effectLst/>
          </p:spPr>
          <p:txBody>
            <a:bodyPr wrap="none" anchor="ctr"/>
            <a:lstStyle/>
            <a:p>
              <a:endParaRPr lang="zh-CN" altLang="en-US"/>
            </a:p>
          </p:txBody>
        </p:sp>
        <p:sp>
          <p:nvSpPr>
            <p:cNvPr id="230627" name="AutoShape 227"/>
            <p:cNvSpPr>
              <a:spLocks noChangeArrowheads="1"/>
            </p:cNvSpPr>
            <p:nvPr/>
          </p:nvSpPr>
          <p:spPr bwMode="auto">
            <a:xfrm>
              <a:off x="4368" y="2640"/>
              <a:ext cx="240" cy="240"/>
            </a:xfrm>
            <a:prstGeom prst="cube">
              <a:avLst>
                <a:gd name="adj" fmla="val 25000"/>
              </a:avLst>
            </a:prstGeom>
            <a:gradFill rotWithShape="0">
              <a:gsLst>
                <a:gs pos="0">
                  <a:srgbClr val="FF0000"/>
                </a:gs>
                <a:gs pos="100000">
                  <a:srgbClr val="FF0000">
                    <a:gamma/>
                    <a:shade val="46275"/>
                    <a:invGamma/>
                  </a:srgbClr>
                </a:gs>
              </a:gsLst>
              <a:lin ang="0" scaled="1"/>
            </a:gradFill>
            <a:ln w="9525">
              <a:solidFill>
                <a:srgbClr val="000000"/>
              </a:solidFill>
              <a:miter lim="800000"/>
              <a:headEnd/>
              <a:tailEnd/>
            </a:ln>
            <a:effectLst/>
          </p:spPr>
          <p:txBody>
            <a:bodyPr wrap="none" anchor="ctr"/>
            <a:lstStyle/>
            <a:p>
              <a:endParaRPr lang="zh-CN" altLang="en-US"/>
            </a:p>
          </p:txBody>
        </p:sp>
        <p:sp>
          <p:nvSpPr>
            <p:cNvPr id="230628" name="AutoShape 228"/>
            <p:cNvSpPr>
              <a:spLocks noChangeArrowheads="1"/>
            </p:cNvSpPr>
            <p:nvPr/>
          </p:nvSpPr>
          <p:spPr bwMode="auto">
            <a:xfrm>
              <a:off x="4656" y="2640"/>
              <a:ext cx="240" cy="240"/>
            </a:xfrm>
            <a:prstGeom prst="cube">
              <a:avLst>
                <a:gd name="adj" fmla="val 25000"/>
              </a:avLst>
            </a:prstGeom>
            <a:gradFill rotWithShape="0">
              <a:gsLst>
                <a:gs pos="0">
                  <a:srgbClr val="FF0000"/>
                </a:gs>
                <a:gs pos="100000">
                  <a:srgbClr val="FF0000">
                    <a:gamma/>
                    <a:shade val="46275"/>
                    <a:invGamma/>
                  </a:srgbClr>
                </a:gs>
              </a:gsLst>
              <a:lin ang="0" scaled="1"/>
            </a:gradFill>
            <a:ln w="9525">
              <a:solidFill>
                <a:srgbClr val="000000"/>
              </a:solidFill>
              <a:miter lim="800000"/>
              <a:headEnd/>
              <a:tailEnd/>
            </a:ln>
            <a:effectLst/>
          </p:spPr>
          <p:txBody>
            <a:bodyPr wrap="none" anchor="ctr"/>
            <a:lstStyle/>
            <a:p>
              <a:endParaRPr lang="zh-CN" altLang="en-US"/>
            </a:p>
          </p:txBody>
        </p:sp>
        <p:sp>
          <p:nvSpPr>
            <p:cNvPr id="230629" name="AutoShape 229"/>
            <p:cNvSpPr>
              <a:spLocks noChangeArrowheads="1"/>
            </p:cNvSpPr>
            <p:nvPr/>
          </p:nvSpPr>
          <p:spPr bwMode="auto">
            <a:xfrm>
              <a:off x="4944" y="2640"/>
              <a:ext cx="240" cy="240"/>
            </a:xfrm>
            <a:prstGeom prst="cube">
              <a:avLst>
                <a:gd name="adj" fmla="val 25000"/>
              </a:avLst>
            </a:prstGeom>
            <a:gradFill rotWithShape="0">
              <a:gsLst>
                <a:gs pos="0">
                  <a:srgbClr val="FF0000"/>
                </a:gs>
                <a:gs pos="100000">
                  <a:srgbClr val="FF0000">
                    <a:gamma/>
                    <a:shade val="46275"/>
                    <a:invGamma/>
                  </a:srgbClr>
                </a:gs>
              </a:gsLst>
              <a:lin ang="0" scaled="1"/>
            </a:gradFill>
            <a:ln w="9525">
              <a:solidFill>
                <a:srgbClr val="000000"/>
              </a:solidFill>
              <a:miter lim="800000"/>
              <a:headEnd/>
              <a:tailEnd/>
            </a:ln>
            <a:effectLst/>
          </p:spPr>
          <p:txBody>
            <a:bodyPr wrap="none" anchor="ctr"/>
            <a:lstStyle/>
            <a:p>
              <a:endParaRPr lang="zh-CN" altLang="en-US"/>
            </a:p>
          </p:txBody>
        </p:sp>
        <p:sp>
          <p:nvSpPr>
            <p:cNvPr id="230630" name="AutoShape 230"/>
            <p:cNvSpPr>
              <a:spLocks noChangeArrowheads="1"/>
            </p:cNvSpPr>
            <p:nvPr/>
          </p:nvSpPr>
          <p:spPr bwMode="auto">
            <a:xfrm>
              <a:off x="5232" y="2640"/>
              <a:ext cx="240" cy="240"/>
            </a:xfrm>
            <a:prstGeom prst="cube">
              <a:avLst>
                <a:gd name="adj" fmla="val 25000"/>
              </a:avLst>
            </a:prstGeom>
            <a:gradFill rotWithShape="0">
              <a:gsLst>
                <a:gs pos="0">
                  <a:srgbClr val="FF0000"/>
                </a:gs>
                <a:gs pos="100000">
                  <a:srgbClr val="FF0000">
                    <a:gamma/>
                    <a:shade val="46275"/>
                    <a:invGamma/>
                  </a:srgbClr>
                </a:gs>
              </a:gsLst>
              <a:lin ang="0" scaled="1"/>
            </a:gradFill>
            <a:ln w="9525">
              <a:solidFill>
                <a:srgbClr val="000000"/>
              </a:solidFill>
              <a:miter lim="800000"/>
              <a:headEnd/>
              <a:tailEnd/>
            </a:ln>
            <a:effectLst/>
          </p:spPr>
          <p:txBody>
            <a:bodyPr wrap="none" anchor="ctr"/>
            <a:lstStyle/>
            <a:p>
              <a:endParaRPr lang="zh-CN" altLang="en-US"/>
            </a:p>
          </p:txBody>
        </p:sp>
        <p:sp>
          <p:nvSpPr>
            <p:cNvPr id="230631" name="AutoShape 231"/>
            <p:cNvSpPr>
              <a:spLocks noChangeArrowheads="1"/>
            </p:cNvSpPr>
            <p:nvPr/>
          </p:nvSpPr>
          <p:spPr bwMode="auto">
            <a:xfrm>
              <a:off x="3600" y="2784"/>
              <a:ext cx="240" cy="240"/>
            </a:xfrm>
            <a:prstGeom prst="cube">
              <a:avLst>
                <a:gd name="adj" fmla="val 25000"/>
              </a:avLst>
            </a:prstGeom>
            <a:gradFill rotWithShape="0">
              <a:gsLst>
                <a:gs pos="0">
                  <a:srgbClr val="FF0000"/>
                </a:gs>
                <a:gs pos="100000">
                  <a:srgbClr val="FF0000">
                    <a:gamma/>
                    <a:shade val="46275"/>
                    <a:invGamma/>
                  </a:srgbClr>
                </a:gs>
              </a:gsLst>
              <a:lin ang="0" scaled="1"/>
            </a:gradFill>
            <a:ln w="9525">
              <a:solidFill>
                <a:srgbClr val="000000"/>
              </a:solidFill>
              <a:miter lim="800000"/>
              <a:headEnd/>
              <a:tailEnd/>
            </a:ln>
            <a:effectLst/>
          </p:spPr>
          <p:txBody>
            <a:bodyPr wrap="none" anchor="ctr"/>
            <a:lstStyle/>
            <a:p>
              <a:endParaRPr lang="zh-CN" altLang="en-US"/>
            </a:p>
          </p:txBody>
        </p:sp>
        <p:sp>
          <p:nvSpPr>
            <p:cNvPr id="230632" name="AutoShape 232"/>
            <p:cNvSpPr>
              <a:spLocks noChangeArrowheads="1"/>
            </p:cNvSpPr>
            <p:nvPr/>
          </p:nvSpPr>
          <p:spPr bwMode="auto">
            <a:xfrm>
              <a:off x="3888" y="2784"/>
              <a:ext cx="240" cy="240"/>
            </a:xfrm>
            <a:prstGeom prst="cube">
              <a:avLst>
                <a:gd name="adj" fmla="val 25000"/>
              </a:avLst>
            </a:prstGeom>
            <a:gradFill rotWithShape="0">
              <a:gsLst>
                <a:gs pos="0">
                  <a:srgbClr val="FF0000"/>
                </a:gs>
                <a:gs pos="100000">
                  <a:srgbClr val="FF0000">
                    <a:gamma/>
                    <a:shade val="46275"/>
                    <a:invGamma/>
                  </a:srgbClr>
                </a:gs>
              </a:gsLst>
              <a:lin ang="0" scaled="1"/>
            </a:gradFill>
            <a:ln w="9525">
              <a:solidFill>
                <a:srgbClr val="000000"/>
              </a:solidFill>
              <a:miter lim="800000"/>
              <a:headEnd/>
              <a:tailEnd/>
            </a:ln>
            <a:effectLst/>
          </p:spPr>
          <p:txBody>
            <a:bodyPr wrap="none" anchor="ctr"/>
            <a:lstStyle/>
            <a:p>
              <a:endParaRPr lang="zh-CN" altLang="en-US"/>
            </a:p>
          </p:txBody>
        </p:sp>
        <p:sp>
          <p:nvSpPr>
            <p:cNvPr id="230633" name="AutoShape 233"/>
            <p:cNvSpPr>
              <a:spLocks noChangeArrowheads="1"/>
            </p:cNvSpPr>
            <p:nvPr/>
          </p:nvSpPr>
          <p:spPr bwMode="auto">
            <a:xfrm>
              <a:off x="4176" y="2784"/>
              <a:ext cx="240" cy="240"/>
            </a:xfrm>
            <a:prstGeom prst="cube">
              <a:avLst>
                <a:gd name="adj" fmla="val 25000"/>
              </a:avLst>
            </a:prstGeom>
            <a:gradFill rotWithShape="0">
              <a:gsLst>
                <a:gs pos="0">
                  <a:srgbClr val="FF0000"/>
                </a:gs>
                <a:gs pos="100000">
                  <a:srgbClr val="FF0000">
                    <a:gamma/>
                    <a:shade val="46275"/>
                    <a:invGamma/>
                  </a:srgbClr>
                </a:gs>
              </a:gsLst>
              <a:lin ang="0" scaled="1"/>
            </a:gradFill>
            <a:ln w="9525">
              <a:solidFill>
                <a:srgbClr val="000000"/>
              </a:solidFill>
              <a:miter lim="800000"/>
              <a:headEnd/>
              <a:tailEnd/>
            </a:ln>
            <a:effectLst/>
          </p:spPr>
          <p:txBody>
            <a:bodyPr wrap="none" anchor="ctr"/>
            <a:lstStyle/>
            <a:p>
              <a:endParaRPr lang="zh-CN" altLang="en-US"/>
            </a:p>
          </p:txBody>
        </p:sp>
        <p:sp>
          <p:nvSpPr>
            <p:cNvPr id="230634" name="AutoShape 234"/>
            <p:cNvSpPr>
              <a:spLocks noChangeArrowheads="1"/>
            </p:cNvSpPr>
            <p:nvPr/>
          </p:nvSpPr>
          <p:spPr bwMode="auto">
            <a:xfrm>
              <a:off x="4464" y="2784"/>
              <a:ext cx="240" cy="240"/>
            </a:xfrm>
            <a:prstGeom prst="cube">
              <a:avLst>
                <a:gd name="adj" fmla="val 25000"/>
              </a:avLst>
            </a:prstGeom>
            <a:gradFill rotWithShape="0">
              <a:gsLst>
                <a:gs pos="0">
                  <a:srgbClr val="FF0000"/>
                </a:gs>
                <a:gs pos="100000">
                  <a:srgbClr val="FF0000">
                    <a:gamma/>
                    <a:shade val="46275"/>
                    <a:invGamma/>
                  </a:srgbClr>
                </a:gs>
              </a:gsLst>
              <a:lin ang="0" scaled="1"/>
            </a:gradFill>
            <a:ln w="9525">
              <a:solidFill>
                <a:srgbClr val="000000"/>
              </a:solidFill>
              <a:miter lim="800000"/>
              <a:headEnd/>
              <a:tailEnd/>
            </a:ln>
            <a:effectLst/>
          </p:spPr>
          <p:txBody>
            <a:bodyPr wrap="none" anchor="ctr"/>
            <a:lstStyle/>
            <a:p>
              <a:endParaRPr lang="zh-CN" altLang="en-US"/>
            </a:p>
          </p:txBody>
        </p:sp>
        <p:sp>
          <p:nvSpPr>
            <p:cNvPr id="230635" name="AutoShape 235"/>
            <p:cNvSpPr>
              <a:spLocks noChangeArrowheads="1"/>
            </p:cNvSpPr>
            <p:nvPr/>
          </p:nvSpPr>
          <p:spPr bwMode="auto">
            <a:xfrm>
              <a:off x="4752" y="2784"/>
              <a:ext cx="240" cy="240"/>
            </a:xfrm>
            <a:prstGeom prst="cube">
              <a:avLst>
                <a:gd name="adj" fmla="val 25000"/>
              </a:avLst>
            </a:prstGeom>
            <a:gradFill rotWithShape="0">
              <a:gsLst>
                <a:gs pos="0">
                  <a:srgbClr val="FF0000"/>
                </a:gs>
                <a:gs pos="100000">
                  <a:srgbClr val="FF0000">
                    <a:gamma/>
                    <a:shade val="46275"/>
                    <a:invGamma/>
                  </a:srgbClr>
                </a:gs>
              </a:gsLst>
              <a:lin ang="0" scaled="1"/>
            </a:gradFill>
            <a:ln w="9525">
              <a:solidFill>
                <a:srgbClr val="000000"/>
              </a:solidFill>
              <a:miter lim="800000"/>
              <a:headEnd/>
              <a:tailEnd/>
            </a:ln>
            <a:effectLst/>
          </p:spPr>
          <p:txBody>
            <a:bodyPr wrap="none" anchor="ctr"/>
            <a:lstStyle/>
            <a:p>
              <a:endParaRPr lang="zh-CN" altLang="en-US"/>
            </a:p>
          </p:txBody>
        </p:sp>
        <p:sp>
          <p:nvSpPr>
            <p:cNvPr id="230636" name="AutoShape 236"/>
            <p:cNvSpPr>
              <a:spLocks noChangeArrowheads="1"/>
            </p:cNvSpPr>
            <p:nvPr/>
          </p:nvSpPr>
          <p:spPr bwMode="auto">
            <a:xfrm>
              <a:off x="5040" y="2784"/>
              <a:ext cx="240" cy="240"/>
            </a:xfrm>
            <a:prstGeom prst="cube">
              <a:avLst>
                <a:gd name="adj" fmla="val 25000"/>
              </a:avLst>
            </a:prstGeom>
            <a:gradFill rotWithShape="0">
              <a:gsLst>
                <a:gs pos="0">
                  <a:srgbClr val="FF0000"/>
                </a:gs>
                <a:gs pos="100000">
                  <a:srgbClr val="FF0000">
                    <a:gamma/>
                    <a:shade val="46275"/>
                    <a:invGamma/>
                  </a:srgbClr>
                </a:gs>
              </a:gsLst>
              <a:lin ang="0" scaled="1"/>
            </a:gradFill>
            <a:ln w="9525">
              <a:solidFill>
                <a:srgbClr val="000000"/>
              </a:solidFill>
              <a:miter lim="800000"/>
              <a:headEnd/>
              <a:tailEnd/>
            </a:ln>
            <a:effectLst/>
          </p:spPr>
          <p:txBody>
            <a:bodyPr wrap="none" anchor="ctr"/>
            <a:lstStyle/>
            <a:p>
              <a:endParaRPr lang="zh-CN" altLang="en-US"/>
            </a:p>
          </p:txBody>
        </p:sp>
        <p:sp>
          <p:nvSpPr>
            <p:cNvPr id="230637" name="AutoShape 237"/>
            <p:cNvSpPr>
              <a:spLocks noChangeArrowheads="1"/>
            </p:cNvSpPr>
            <p:nvPr/>
          </p:nvSpPr>
          <p:spPr bwMode="auto">
            <a:xfrm>
              <a:off x="3456" y="2928"/>
              <a:ext cx="240" cy="240"/>
            </a:xfrm>
            <a:prstGeom prst="cube">
              <a:avLst>
                <a:gd name="adj" fmla="val 25000"/>
              </a:avLst>
            </a:prstGeom>
            <a:gradFill rotWithShape="0">
              <a:gsLst>
                <a:gs pos="0">
                  <a:srgbClr val="FF0000"/>
                </a:gs>
                <a:gs pos="100000">
                  <a:srgbClr val="FF0000">
                    <a:gamma/>
                    <a:shade val="46275"/>
                    <a:invGamma/>
                  </a:srgbClr>
                </a:gs>
              </a:gsLst>
              <a:lin ang="0" scaled="1"/>
            </a:gradFill>
            <a:ln w="9525">
              <a:solidFill>
                <a:srgbClr val="000000"/>
              </a:solidFill>
              <a:miter lim="800000"/>
              <a:headEnd/>
              <a:tailEnd/>
            </a:ln>
            <a:effectLst/>
          </p:spPr>
          <p:txBody>
            <a:bodyPr wrap="none" anchor="ctr"/>
            <a:lstStyle/>
            <a:p>
              <a:endParaRPr lang="zh-CN" altLang="en-US"/>
            </a:p>
          </p:txBody>
        </p:sp>
        <p:sp>
          <p:nvSpPr>
            <p:cNvPr id="230638" name="AutoShape 238"/>
            <p:cNvSpPr>
              <a:spLocks noChangeArrowheads="1"/>
            </p:cNvSpPr>
            <p:nvPr/>
          </p:nvSpPr>
          <p:spPr bwMode="auto">
            <a:xfrm>
              <a:off x="3744" y="2928"/>
              <a:ext cx="240" cy="240"/>
            </a:xfrm>
            <a:prstGeom prst="cube">
              <a:avLst>
                <a:gd name="adj" fmla="val 25000"/>
              </a:avLst>
            </a:prstGeom>
            <a:gradFill rotWithShape="0">
              <a:gsLst>
                <a:gs pos="0">
                  <a:srgbClr val="FF0000"/>
                </a:gs>
                <a:gs pos="100000">
                  <a:srgbClr val="FF0000">
                    <a:gamma/>
                    <a:shade val="46275"/>
                    <a:invGamma/>
                  </a:srgbClr>
                </a:gs>
              </a:gsLst>
              <a:lin ang="0" scaled="1"/>
            </a:gradFill>
            <a:ln w="9525">
              <a:solidFill>
                <a:srgbClr val="000000"/>
              </a:solidFill>
              <a:miter lim="800000"/>
              <a:headEnd/>
              <a:tailEnd/>
            </a:ln>
            <a:effectLst/>
          </p:spPr>
          <p:txBody>
            <a:bodyPr wrap="none" anchor="ctr"/>
            <a:lstStyle/>
            <a:p>
              <a:endParaRPr lang="zh-CN" altLang="en-US"/>
            </a:p>
          </p:txBody>
        </p:sp>
        <p:sp>
          <p:nvSpPr>
            <p:cNvPr id="230639" name="AutoShape 239"/>
            <p:cNvSpPr>
              <a:spLocks noChangeArrowheads="1"/>
            </p:cNvSpPr>
            <p:nvPr/>
          </p:nvSpPr>
          <p:spPr bwMode="auto">
            <a:xfrm>
              <a:off x="4032" y="2928"/>
              <a:ext cx="240" cy="240"/>
            </a:xfrm>
            <a:prstGeom prst="cube">
              <a:avLst>
                <a:gd name="adj" fmla="val 25000"/>
              </a:avLst>
            </a:prstGeom>
            <a:gradFill rotWithShape="0">
              <a:gsLst>
                <a:gs pos="0">
                  <a:srgbClr val="FF0000"/>
                </a:gs>
                <a:gs pos="100000">
                  <a:srgbClr val="FF0000">
                    <a:gamma/>
                    <a:shade val="46275"/>
                    <a:invGamma/>
                  </a:srgbClr>
                </a:gs>
              </a:gsLst>
              <a:lin ang="0" scaled="1"/>
            </a:gradFill>
            <a:ln w="9525">
              <a:solidFill>
                <a:srgbClr val="000000"/>
              </a:solidFill>
              <a:miter lim="800000"/>
              <a:headEnd/>
              <a:tailEnd/>
            </a:ln>
            <a:effectLst/>
          </p:spPr>
          <p:txBody>
            <a:bodyPr wrap="none" anchor="ctr"/>
            <a:lstStyle/>
            <a:p>
              <a:endParaRPr lang="zh-CN" altLang="en-US"/>
            </a:p>
          </p:txBody>
        </p:sp>
        <p:sp>
          <p:nvSpPr>
            <p:cNvPr id="230640" name="AutoShape 240"/>
            <p:cNvSpPr>
              <a:spLocks noChangeArrowheads="1"/>
            </p:cNvSpPr>
            <p:nvPr/>
          </p:nvSpPr>
          <p:spPr bwMode="auto">
            <a:xfrm>
              <a:off x="4320" y="2928"/>
              <a:ext cx="240" cy="240"/>
            </a:xfrm>
            <a:prstGeom prst="cube">
              <a:avLst>
                <a:gd name="adj" fmla="val 25000"/>
              </a:avLst>
            </a:prstGeom>
            <a:gradFill rotWithShape="0">
              <a:gsLst>
                <a:gs pos="0">
                  <a:srgbClr val="FF0000"/>
                </a:gs>
                <a:gs pos="100000">
                  <a:srgbClr val="FF0000">
                    <a:gamma/>
                    <a:shade val="46275"/>
                    <a:invGamma/>
                  </a:srgbClr>
                </a:gs>
              </a:gsLst>
              <a:lin ang="0" scaled="1"/>
            </a:gradFill>
            <a:ln w="9525">
              <a:solidFill>
                <a:srgbClr val="000000"/>
              </a:solidFill>
              <a:miter lim="800000"/>
              <a:headEnd/>
              <a:tailEnd/>
            </a:ln>
            <a:effectLst/>
          </p:spPr>
          <p:txBody>
            <a:bodyPr wrap="none" anchor="ctr"/>
            <a:lstStyle/>
            <a:p>
              <a:endParaRPr lang="zh-CN" altLang="en-US"/>
            </a:p>
          </p:txBody>
        </p:sp>
        <p:sp>
          <p:nvSpPr>
            <p:cNvPr id="230641" name="AutoShape 241"/>
            <p:cNvSpPr>
              <a:spLocks noChangeArrowheads="1"/>
            </p:cNvSpPr>
            <p:nvPr/>
          </p:nvSpPr>
          <p:spPr bwMode="auto">
            <a:xfrm>
              <a:off x="4608" y="2928"/>
              <a:ext cx="240" cy="240"/>
            </a:xfrm>
            <a:prstGeom prst="cube">
              <a:avLst>
                <a:gd name="adj" fmla="val 25000"/>
              </a:avLst>
            </a:prstGeom>
            <a:gradFill rotWithShape="0">
              <a:gsLst>
                <a:gs pos="0">
                  <a:srgbClr val="FF0000"/>
                </a:gs>
                <a:gs pos="100000">
                  <a:srgbClr val="FF0000">
                    <a:gamma/>
                    <a:shade val="46275"/>
                    <a:invGamma/>
                  </a:srgbClr>
                </a:gs>
              </a:gsLst>
              <a:lin ang="0" scaled="1"/>
            </a:gradFill>
            <a:ln w="9525">
              <a:solidFill>
                <a:srgbClr val="000000"/>
              </a:solidFill>
              <a:miter lim="800000"/>
              <a:headEnd/>
              <a:tailEnd/>
            </a:ln>
            <a:effectLst/>
          </p:spPr>
          <p:txBody>
            <a:bodyPr wrap="none" anchor="ctr"/>
            <a:lstStyle/>
            <a:p>
              <a:endParaRPr lang="zh-CN" altLang="en-US"/>
            </a:p>
          </p:txBody>
        </p:sp>
        <p:sp>
          <p:nvSpPr>
            <p:cNvPr id="230642" name="AutoShape 242"/>
            <p:cNvSpPr>
              <a:spLocks noChangeArrowheads="1"/>
            </p:cNvSpPr>
            <p:nvPr/>
          </p:nvSpPr>
          <p:spPr bwMode="auto">
            <a:xfrm>
              <a:off x="4896" y="2928"/>
              <a:ext cx="240" cy="240"/>
            </a:xfrm>
            <a:prstGeom prst="cube">
              <a:avLst>
                <a:gd name="adj" fmla="val 25000"/>
              </a:avLst>
            </a:prstGeom>
            <a:gradFill rotWithShape="0">
              <a:gsLst>
                <a:gs pos="0">
                  <a:srgbClr val="FF0000"/>
                </a:gs>
                <a:gs pos="100000">
                  <a:srgbClr val="FF0000">
                    <a:gamma/>
                    <a:shade val="46275"/>
                    <a:invGamma/>
                  </a:srgbClr>
                </a:gs>
              </a:gsLst>
              <a:lin ang="0" scaled="1"/>
            </a:gradFill>
            <a:ln w="9525">
              <a:solidFill>
                <a:srgbClr val="000000"/>
              </a:solidFill>
              <a:miter lim="800000"/>
              <a:headEnd/>
              <a:tailEnd/>
            </a:ln>
            <a:effectLst/>
          </p:spPr>
          <p:txBody>
            <a:bodyPr wrap="none" anchor="ctr"/>
            <a:lstStyle/>
            <a:p>
              <a:endParaRPr lang="zh-CN" altLang="en-US"/>
            </a:p>
          </p:txBody>
        </p:sp>
      </p:grpSp>
      <p:grpSp>
        <p:nvGrpSpPr>
          <p:cNvPr id="6" name="Group 243"/>
          <p:cNvGrpSpPr>
            <a:grpSpLocks/>
          </p:cNvGrpSpPr>
          <p:nvPr/>
        </p:nvGrpSpPr>
        <p:grpSpPr bwMode="auto">
          <a:xfrm>
            <a:off x="4987925" y="3581400"/>
            <a:ext cx="3505200" cy="1066800"/>
            <a:chOff x="3456" y="2256"/>
            <a:chExt cx="2208" cy="672"/>
          </a:xfrm>
        </p:grpSpPr>
        <p:sp>
          <p:nvSpPr>
            <p:cNvPr id="230644" name="AutoShape 244"/>
            <p:cNvSpPr>
              <a:spLocks noChangeArrowheads="1"/>
            </p:cNvSpPr>
            <p:nvPr/>
          </p:nvSpPr>
          <p:spPr bwMode="auto">
            <a:xfrm>
              <a:off x="3984" y="2256"/>
              <a:ext cx="240" cy="240"/>
            </a:xfrm>
            <a:prstGeom prst="cube">
              <a:avLst>
                <a:gd name="adj" fmla="val 25000"/>
              </a:avLst>
            </a:prstGeom>
            <a:gradFill rotWithShape="0">
              <a:gsLst>
                <a:gs pos="0">
                  <a:srgbClr val="3333CC"/>
                </a:gs>
                <a:gs pos="100000">
                  <a:srgbClr val="3333CC">
                    <a:gamma/>
                    <a:shade val="46275"/>
                    <a:invGamma/>
                  </a:srgbClr>
                </a:gs>
              </a:gsLst>
              <a:lin ang="5400000" scaled="1"/>
            </a:gradFill>
            <a:ln w="9525">
              <a:solidFill>
                <a:srgbClr val="000000"/>
              </a:solidFill>
              <a:miter lim="800000"/>
              <a:headEnd/>
              <a:tailEnd/>
            </a:ln>
            <a:effectLst/>
          </p:spPr>
          <p:txBody>
            <a:bodyPr wrap="none" anchor="ctr"/>
            <a:lstStyle/>
            <a:p>
              <a:endParaRPr lang="zh-CN" altLang="en-US"/>
            </a:p>
          </p:txBody>
        </p:sp>
        <p:sp>
          <p:nvSpPr>
            <p:cNvPr id="230645" name="AutoShape 245"/>
            <p:cNvSpPr>
              <a:spLocks noChangeArrowheads="1"/>
            </p:cNvSpPr>
            <p:nvPr/>
          </p:nvSpPr>
          <p:spPr bwMode="auto">
            <a:xfrm>
              <a:off x="4272" y="2256"/>
              <a:ext cx="240" cy="240"/>
            </a:xfrm>
            <a:prstGeom prst="cube">
              <a:avLst>
                <a:gd name="adj" fmla="val 25000"/>
              </a:avLst>
            </a:prstGeom>
            <a:gradFill rotWithShape="0">
              <a:gsLst>
                <a:gs pos="0">
                  <a:srgbClr val="3333CC"/>
                </a:gs>
                <a:gs pos="100000">
                  <a:srgbClr val="3333CC">
                    <a:gamma/>
                    <a:shade val="46275"/>
                    <a:invGamma/>
                  </a:srgbClr>
                </a:gs>
              </a:gsLst>
              <a:lin ang="5400000" scaled="1"/>
            </a:gradFill>
            <a:ln w="9525">
              <a:solidFill>
                <a:srgbClr val="000000"/>
              </a:solidFill>
              <a:miter lim="800000"/>
              <a:headEnd/>
              <a:tailEnd/>
            </a:ln>
            <a:effectLst/>
          </p:spPr>
          <p:txBody>
            <a:bodyPr wrap="none" anchor="ctr"/>
            <a:lstStyle/>
            <a:p>
              <a:endParaRPr lang="zh-CN" altLang="en-US"/>
            </a:p>
          </p:txBody>
        </p:sp>
        <p:sp>
          <p:nvSpPr>
            <p:cNvPr id="230646" name="AutoShape 246"/>
            <p:cNvSpPr>
              <a:spLocks noChangeArrowheads="1"/>
            </p:cNvSpPr>
            <p:nvPr/>
          </p:nvSpPr>
          <p:spPr bwMode="auto">
            <a:xfrm>
              <a:off x="4560" y="2256"/>
              <a:ext cx="240" cy="240"/>
            </a:xfrm>
            <a:prstGeom prst="cube">
              <a:avLst>
                <a:gd name="adj" fmla="val 25000"/>
              </a:avLst>
            </a:prstGeom>
            <a:gradFill rotWithShape="0">
              <a:gsLst>
                <a:gs pos="0">
                  <a:srgbClr val="3333CC"/>
                </a:gs>
                <a:gs pos="100000">
                  <a:srgbClr val="3333CC">
                    <a:gamma/>
                    <a:shade val="46275"/>
                    <a:invGamma/>
                  </a:srgbClr>
                </a:gs>
              </a:gsLst>
              <a:lin ang="5400000" scaled="1"/>
            </a:gradFill>
            <a:ln w="9525">
              <a:solidFill>
                <a:srgbClr val="000000"/>
              </a:solidFill>
              <a:miter lim="800000"/>
              <a:headEnd/>
              <a:tailEnd/>
            </a:ln>
            <a:effectLst/>
          </p:spPr>
          <p:txBody>
            <a:bodyPr wrap="none" anchor="ctr"/>
            <a:lstStyle/>
            <a:p>
              <a:endParaRPr lang="zh-CN" altLang="en-US"/>
            </a:p>
          </p:txBody>
        </p:sp>
        <p:sp>
          <p:nvSpPr>
            <p:cNvPr id="230647" name="AutoShape 247"/>
            <p:cNvSpPr>
              <a:spLocks noChangeArrowheads="1"/>
            </p:cNvSpPr>
            <p:nvPr/>
          </p:nvSpPr>
          <p:spPr bwMode="auto">
            <a:xfrm>
              <a:off x="4848" y="2256"/>
              <a:ext cx="240" cy="240"/>
            </a:xfrm>
            <a:prstGeom prst="cube">
              <a:avLst>
                <a:gd name="adj" fmla="val 25000"/>
              </a:avLst>
            </a:prstGeom>
            <a:gradFill rotWithShape="0">
              <a:gsLst>
                <a:gs pos="0">
                  <a:srgbClr val="3333CC"/>
                </a:gs>
                <a:gs pos="100000">
                  <a:srgbClr val="3333CC">
                    <a:gamma/>
                    <a:shade val="46275"/>
                    <a:invGamma/>
                  </a:srgbClr>
                </a:gs>
              </a:gsLst>
              <a:lin ang="5400000" scaled="1"/>
            </a:gradFill>
            <a:ln w="9525">
              <a:solidFill>
                <a:srgbClr val="000000"/>
              </a:solidFill>
              <a:miter lim="800000"/>
              <a:headEnd/>
              <a:tailEnd/>
            </a:ln>
            <a:effectLst/>
          </p:spPr>
          <p:txBody>
            <a:bodyPr wrap="none" anchor="ctr"/>
            <a:lstStyle/>
            <a:p>
              <a:endParaRPr lang="zh-CN" altLang="en-US"/>
            </a:p>
          </p:txBody>
        </p:sp>
        <p:sp>
          <p:nvSpPr>
            <p:cNvPr id="230648" name="AutoShape 248"/>
            <p:cNvSpPr>
              <a:spLocks noChangeArrowheads="1"/>
            </p:cNvSpPr>
            <p:nvPr/>
          </p:nvSpPr>
          <p:spPr bwMode="auto">
            <a:xfrm>
              <a:off x="5136" y="2256"/>
              <a:ext cx="240" cy="240"/>
            </a:xfrm>
            <a:prstGeom prst="cube">
              <a:avLst>
                <a:gd name="adj" fmla="val 25000"/>
              </a:avLst>
            </a:prstGeom>
            <a:gradFill rotWithShape="0">
              <a:gsLst>
                <a:gs pos="0">
                  <a:srgbClr val="3333CC"/>
                </a:gs>
                <a:gs pos="100000">
                  <a:srgbClr val="3333CC">
                    <a:gamma/>
                    <a:shade val="46275"/>
                    <a:invGamma/>
                  </a:srgbClr>
                </a:gs>
              </a:gsLst>
              <a:lin ang="5400000" scaled="1"/>
            </a:gradFill>
            <a:ln w="9525">
              <a:solidFill>
                <a:srgbClr val="000000"/>
              </a:solidFill>
              <a:miter lim="800000"/>
              <a:headEnd/>
              <a:tailEnd/>
            </a:ln>
            <a:effectLst/>
          </p:spPr>
          <p:txBody>
            <a:bodyPr wrap="none" anchor="ctr"/>
            <a:lstStyle/>
            <a:p>
              <a:endParaRPr lang="zh-CN" altLang="en-US"/>
            </a:p>
          </p:txBody>
        </p:sp>
        <p:sp>
          <p:nvSpPr>
            <p:cNvPr id="230649" name="AutoShape 249"/>
            <p:cNvSpPr>
              <a:spLocks noChangeArrowheads="1"/>
            </p:cNvSpPr>
            <p:nvPr/>
          </p:nvSpPr>
          <p:spPr bwMode="auto">
            <a:xfrm>
              <a:off x="5424" y="2256"/>
              <a:ext cx="240" cy="240"/>
            </a:xfrm>
            <a:prstGeom prst="cube">
              <a:avLst>
                <a:gd name="adj" fmla="val 25000"/>
              </a:avLst>
            </a:prstGeom>
            <a:gradFill rotWithShape="0">
              <a:gsLst>
                <a:gs pos="0">
                  <a:srgbClr val="3333CC"/>
                </a:gs>
                <a:gs pos="100000">
                  <a:srgbClr val="3333CC">
                    <a:gamma/>
                    <a:shade val="46275"/>
                    <a:invGamma/>
                  </a:srgbClr>
                </a:gs>
              </a:gsLst>
              <a:lin ang="5400000" scaled="1"/>
            </a:gradFill>
            <a:ln w="9525">
              <a:solidFill>
                <a:srgbClr val="000000"/>
              </a:solidFill>
              <a:miter lim="800000"/>
              <a:headEnd/>
              <a:tailEnd/>
            </a:ln>
            <a:effectLst/>
          </p:spPr>
          <p:txBody>
            <a:bodyPr wrap="none" anchor="ctr"/>
            <a:lstStyle/>
            <a:p>
              <a:endParaRPr lang="zh-CN" altLang="en-US"/>
            </a:p>
          </p:txBody>
        </p:sp>
        <p:sp>
          <p:nvSpPr>
            <p:cNvPr id="230650" name="AutoShape 250"/>
            <p:cNvSpPr>
              <a:spLocks noChangeArrowheads="1"/>
            </p:cNvSpPr>
            <p:nvPr/>
          </p:nvSpPr>
          <p:spPr bwMode="auto">
            <a:xfrm>
              <a:off x="3792" y="2400"/>
              <a:ext cx="240" cy="240"/>
            </a:xfrm>
            <a:prstGeom prst="cube">
              <a:avLst>
                <a:gd name="adj" fmla="val 25000"/>
              </a:avLst>
            </a:prstGeom>
            <a:gradFill rotWithShape="0">
              <a:gsLst>
                <a:gs pos="0">
                  <a:srgbClr val="3333CC"/>
                </a:gs>
                <a:gs pos="100000">
                  <a:srgbClr val="3333CC">
                    <a:gamma/>
                    <a:shade val="46275"/>
                    <a:invGamma/>
                  </a:srgbClr>
                </a:gs>
              </a:gsLst>
              <a:lin ang="5400000" scaled="1"/>
            </a:gradFill>
            <a:ln w="9525">
              <a:solidFill>
                <a:srgbClr val="000000"/>
              </a:solidFill>
              <a:miter lim="800000"/>
              <a:headEnd/>
              <a:tailEnd/>
            </a:ln>
            <a:effectLst/>
          </p:spPr>
          <p:txBody>
            <a:bodyPr wrap="none" anchor="ctr"/>
            <a:lstStyle/>
            <a:p>
              <a:endParaRPr lang="zh-CN" altLang="en-US"/>
            </a:p>
          </p:txBody>
        </p:sp>
        <p:sp>
          <p:nvSpPr>
            <p:cNvPr id="230651" name="AutoShape 251"/>
            <p:cNvSpPr>
              <a:spLocks noChangeArrowheads="1"/>
            </p:cNvSpPr>
            <p:nvPr/>
          </p:nvSpPr>
          <p:spPr bwMode="auto">
            <a:xfrm>
              <a:off x="4080" y="2400"/>
              <a:ext cx="240" cy="240"/>
            </a:xfrm>
            <a:prstGeom prst="cube">
              <a:avLst>
                <a:gd name="adj" fmla="val 25000"/>
              </a:avLst>
            </a:prstGeom>
            <a:gradFill rotWithShape="0">
              <a:gsLst>
                <a:gs pos="0">
                  <a:srgbClr val="3333CC"/>
                </a:gs>
                <a:gs pos="100000">
                  <a:srgbClr val="3333CC">
                    <a:gamma/>
                    <a:shade val="46275"/>
                    <a:invGamma/>
                  </a:srgbClr>
                </a:gs>
              </a:gsLst>
              <a:lin ang="5400000" scaled="1"/>
            </a:gradFill>
            <a:ln w="9525">
              <a:solidFill>
                <a:srgbClr val="000000"/>
              </a:solidFill>
              <a:miter lim="800000"/>
              <a:headEnd/>
              <a:tailEnd/>
            </a:ln>
            <a:effectLst/>
          </p:spPr>
          <p:txBody>
            <a:bodyPr wrap="none" anchor="ctr"/>
            <a:lstStyle/>
            <a:p>
              <a:endParaRPr lang="zh-CN" altLang="en-US"/>
            </a:p>
          </p:txBody>
        </p:sp>
        <p:sp>
          <p:nvSpPr>
            <p:cNvPr id="230652" name="AutoShape 252"/>
            <p:cNvSpPr>
              <a:spLocks noChangeArrowheads="1"/>
            </p:cNvSpPr>
            <p:nvPr/>
          </p:nvSpPr>
          <p:spPr bwMode="auto">
            <a:xfrm>
              <a:off x="4368" y="2400"/>
              <a:ext cx="240" cy="240"/>
            </a:xfrm>
            <a:prstGeom prst="cube">
              <a:avLst>
                <a:gd name="adj" fmla="val 25000"/>
              </a:avLst>
            </a:prstGeom>
            <a:gradFill rotWithShape="0">
              <a:gsLst>
                <a:gs pos="0">
                  <a:srgbClr val="3333CC"/>
                </a:gs>
                <a:gs pos="100000">
                  <a:srgbClr val="3333CC">
                    <a:gamma/>
                    <a:shade val="46275"/>
                    <a:invGamma/>
                  </a:srgbClr>
                </a:gs>
              </a:gsLst>
              <a:lin ang="5400000" scaled="1"/>
            </a:gradFill>
            <a:ln w="9525">
              <a:solidFill>
                <a:srgbClr val="000000"/>
              </a:solidFill>
              <a:miter lim="800000"/>
              <a:headEnd/>
              <a:tailEnd/>
            </a:ln>
            <a:effectLst/>
          </p:spPr>
          <p:txBody>
            <a:bodyPr wrap="none" anchor="ctr"/>
            <a:lstStyle/>
            <a:p>
              <a:endParaRPr lang="zh-CN" altLang="en-US"/>
            </a:p>
          </p:txBody>
        </p:sp>
        <p:sp>
          <p:nvSpPr>
            <p:cNvPr id="230653" name="AutoShape 253"/>
            <p:cNvSpPr>
              <a:spLocks noChangeArrowheads="1"/>
            </p:cNvSpPr>
            <p:nvPr/>
          </p:nvSpPr>
          <p:spPr bwMode="auto">
            <a:xfrm>
              <a:off x="4656" y="2400"/>
              <a:ext cx="240" cy="240"/>
            </a:xfrm>
            <a:prstGeom prst="cube">
              <a:avLst>
                <a:gd name="adj" fmla="val 25000"/>
              </a:avLst>
            </a:prstGeom>
            <a:gradFill rotWithShape="0">
              <a:gsLst>
                <a:gs pos="0">
                  <a:srgbClr val="3333CC"/>
                </a:gs>
                <a:gs pos="100000">
                  <a:srgbClr val="3333CC">
                    <a:gamma/>
                    <a:shade val="46275"/>
                    <a:invGamma/>
                  </a:srgbClr>
                </a:gs>
              </a:gsLst>
              <a:lin ang="5400000" scaled="1"/>
            </a:gradFill>
            <a:ln w="9525">
              <a:solidFill>
                <a:srgbClr val="000000"/>
              </a:solidFill>
              <a:miter lim="800000"/>
              <a:headEnd/>
              <a:tailEnd/>
            </a:ln>
            <a:effectLst/>
          </p:spPr>
          <p:txBody>
            <a:bodyPr wrap="none" anchor="ctr"/>
            <a:lstStyle/>
            <a:p>
              <a:endParaRPr lang="zh-CN" altLang="en-US"/>
            </a:p>
          </p:txBody>
        </p:sp>
        <p:sp>
          <p:nvSpPr>
            <p:cNvPr id="230654" name="AutoShape 254"/>
            <p:cNvSpPr>
              <a:spLocks noChangeArrowheads="1"/>
            </p:cNvSpPr>
            <p:nvPr/>
          </p:nvSpPr>
          <p:spPr bwMode="auto">
            <a:xfrm>
              <a:off x="4944" y="2400"/>
              <a:ext cx="240" cy="240"/>
            </a:xfrm>
            <a:prstGeom prst="cube">
              <a:avLst>
                <a:gd name="adj" fmla="val 25000"/>
              </a:avLst>
            </a:prstGeom>
            <a:gradFill rotWithShape="0">
              <a:gsLst>
                <a:gs pos="0">
                  <a:srgbClr val="3333CC"/>
                </a:gs>
                <a:gs pos="100000">
                  <a:srgbClr val="3333CC">
                    <a:gamma/>
                    <a:shade val="46275"/>
                    <a:invGamma/>
                  </a:srgbClr>
                </a:gs>
              </a:gsLst>
              <a:lin ang="5400000" scaled="1"/>
            </a:gradFill>
            <a:ln w="9525">
              <a:solidFill>
                <a:srgbClr val="000000"/>
              </a:solidFill>
              <a:miter lim="800000"/>
              <a:headEnd/>
              <a:tailEnd/>
            </a:ln>
            <a:effectLst/>
          </p:spPr>
          <p:txBody>
            <a:bodyPr wrap="none" anchor="ctr"/>
            <a:lstStyle/>
            <a:p>
              <a:endParaRPr lang="zh-CN" altLang="en-US"/>
            </a:p>
          </p:txBody>
        </p:sp>
        <p:sp>
          <p:nvSpPr>
            <p:cNvPr id="230655" name="AutoShape 255"/>
            <p:cNvSpPr>
              <a:spLocks noChangeArrowheads="1"/>
            </p:cNvSpPr>
            <p:nvPr/>
          </p:nvSpPr>
          <p:spPr bwMode="auto">
            <a:xfrm>
              <a:off x="5232" y="2400"/>
              <a:ext cx="240" cy="240"/>
            </a:xfrm>
            <a:prstGeom prst="cube">
              <a:avLst>
                <a:gd name="adj" fmla="val 25000"/>
              </a:avLst>
            </a:prstGeom>
            <a:gradFill rotWithShape="0">
              <a:gsLst>
                <a:gs pos="0">
                  <a:srgbClr val="3333CC"/>
                </a:gs>
                <a:gs pos="100000">
                  <a:srgbClr val="3333CC">
                    <a:gamma/>
                    <a:shade val="46275"/>
                    <a:invGamma/>
                  </a:srgbClr>
                </a:gs>
              </a:gsLst>
              <a:lin ang="5400000" scaled="1"/>
            </a:gradFill>
            <a:ln w="9525">
              <a:solidFill>
                <a:srgbClr val="000000"/>
              </a:solidFill>
              <a:miter lim="800000"/>
              <a:headEnd/>
              <a:tailEnd/>
            </a:ln>
            <a:effectLst/>
          </p:spPr>
          <p:txBody>
            <a:bodyPr wrap="none" anchor="ctr"/>
            <a:lstStyle/>
            <a:p>
              <a:endParaRPr lang="zh-CN" altLang="en-US"/>
            </a:p>
          </p:txBody>
        </p:sp>
        <p:sp>
          <p:nvSpPr>
            <p:cNvPr id="230656" name="AutoShape 256"/>
            <p:cNvSpPr>
              <a:spLocks noChangeArrowheads="1"/>
            </p:cNvSpPr>
            <p:nvPr/>
          </p:nvSpPr>
          <p:spPr bwMode="auto">
            <a:xfrm>
              <a:off x="3600" y="2544"/>
              <a:ext cx="240" cy="240"/>
            </a:xfrm>
            <a:prstGeom prst="cube">
              <a:avLst>
                <a:gd name="adj" fmla="val 25000"/>
              </a:avLst>
            </a:prstGeom>
            <a:gradFill rotWithShape="0">
              <a:gsLst>
                <a:gs pos="0">
                  <a:srgbClr val="3333CC"/>
                </a:gs>
                <a:gs pos="100000">
                  <a:srgbClr val="3333CC">
                    <a:gamma/>
                    <a:shade val="46275"/>
                    <a:invGamma/>
                  </a:srgbClr>
                </a:gs>
              </a:gsLst>
              <a:lin ang="5400000" scaled="1"/>
            </a:gradFill>
            <a:ln w="9525">
              <a:solidFill>
                <a:srgbClr val="000000"/>
              </a:solidFill>
              <a:miter lim="800000"/>
              <a:headEnd/>
              <a:tailEnd/>
            </a:ln>
            <a:effectLst/>
          </p:spPr>
          <p:txBody>
            <a:bodyPr wrap="none" anchor="ctr"/>
            <a:lstStyle/>
            <a:p>
              <a:endParaRPr lang="zh-CN" altLang="en-US"/>
            </a:p>
          </p:txBody>
        </p:sp>
        <p:sp>
          <p:nvSpPr>
            <p:cNvPr id="230657" name="AutoShape 257"/>
            <p:cNvSpPr>
              <a:spLocks noChangeArrowheads="1"/>
            </p:cNvSpPr>
            <p:nvPr/>
          </p:nvSpPr>
          <p:spPr bwMode="auto">
            <a:xfrm>
              <a:off x="3888" y="2544"/>
              <a:ext cx="240" cy="240"/>
            </a:xfrm>
            <a:prstGeom prst="cube">
              <a:avLst>
                <a:gd name="adj" fmla="val 25000"/>
              </a:avLst>
            </a:prstGeom>
            <a:gradFill rotWithShape="0">
              <a:gsLst>
                <a:gs pos="0">
                  <a:srgbClr val="3333CC"/>
                </a:gs>
                <a:gs pos="100000">
                  <a:srgbClr val="3333CC">
                    <a:gamma/>
                    <a:shade val="46275"/>
                    <a:invGamma/>
                  </a:srgbClr>
                </a:gs>
              </a:gsLst>
              <a:lin ang="5400000" scaled="1"/>
            </a:gradFill>
            <a:ln w="9525">
              <a:solidFill>
                <a:srgbClr val="000000"/>
              </a:solidFill>
              <a:miter lim="800000"/>
              <a:headEnd/>
              <a:tailEnd/>
            </a:ln>
            <a:effectLst/>
          </p:spPr>
          <p:txBody>
            <a:bodyPr wrap="none" anchor="ctr"/>
            <a:lstStyle/>
            <a:p>
              <a:endParaRPr lang="zh-CN" altLang="en-US"/>
            </a:p>
          </p:txBody>
        </p:sp>
        <p:sp>
          <p:nvSpPr>
            <p:cNvPr id="230658" name="AutoShape 258"/>
            <p:cNvSpPr>
              <a:spLocks noChangeArrowheads="1"/>
            </p:cNvSpPr>
            <p:nvPr/>
          </p:nvSpPr>
          <p:spPr bwMode="auto">
            <a:xfrm>
              <a:off x="4176" y="2544"/>
              <a:ext cx="240" cy="240"/>
            </a:xfrm>
            <a:prstGeom prst="cube">
              <a:avLst>
                <a:gd name="adj" fmla="val 25000"/>
              </a:avLst>
            </a:prstGeom>
            <a:gradFill rotWithShape="0">
              <a:gsLst>
                <a:gs pos="0">
                  <a:srgbClr val="3333CC"/>
                </a:gs>
                <a:gs pos="100000">
                  <a:srgbClr val="3333CC">
                    <a:gamma/>
                    <a:shade val="46275"/>
                    <a:invGamma/>
                  </a:srgbClr>
                </a:gs>
              </a:gsLst>
              <a:lin ang="5400000" scaled="1"/>
            </a:gradFill>
            <a:ln w="9525">
              <a:solidFill>
                <a:srgbClr val="000000"/>
              </a:solidFill>
              <a:miter lim="800000"/>
              <a:headEnd/>
              <a:tailEnd/>
            </a:ln>
            <a:effectLst/>
          </p:spPr>
          <p:txBody>
            <a:bodyPr wrap="none" anchor="ctr"/>
            <a:lstStyle/>
            <a:p>
              <a:endParaRPr lang="zh-CN" altLang="en-US"/>
            </a:p>
          </p:txBody>
        </p:sp>
        <p:sp>
          <p:nvSpPr>
            <p:cNvPr id="230659" name="AutoShape 259"/>
            <p:cNvSpPr>
              <a:spLocks noChangeArrowheads="1"/>
            </p:cNvSpPr>
            <p:nvPr/>
          </p:nvSpPr>
          <p:spPr bwMode="auto">
            <a:xfrm>
              <a:off x="4464" y="2544"/>
              <a:ext cx="240" cy="240"/>
            </a:xfrm>
            <a:prstGeom prst="cube">
              <a:avLst>
                <a:gd name="adj" fmla="val 25000"/>
              </a:avLst>
            </a:prstGeom>
            <a:gradFill rotWithShape="0">
              <a:gsLst>
                <a:gs pos="0">
                  <a:srgbClr val="3333CC"/>
                </a:gs>
                <a:gs pos="100000">
                  <a:srgbClr val="3333CC">
                    <a:gamma/>
                    <a:shade val="46275"/>
                    <a:invGamma/>
                  </a:srgbClr>
                </a:gs>
              </a:gsLst>
              <a:lin ang="5400000" scaled="1"/>
            </a:gradFill>
            <a:ln w="9525">
              <a:solidFill>
                <a:srgbClr val="000000"/>
              </a:solidFill>
              <a:miter lim="800000"/>
              <a:headEnd/>
              <a:tailEnd/>
            </a:ln>
            <a:effectLst/>
          </p:spPr>
          <p:txBody>
            <a:bodyPr wrap="none" anchor="ctr"/>
            <a:lstStyle/>
            <a:p>
              <a:endParaRPr lang="zh-CN" altLang="en-US"/>
            </a:p>
          </p:txBody>
        </p:sp>
        <p:sp>
          <p:nvSpPr>
            <p:cNvPr id="230660" name="AutoShape 260"/>
            <p:cNvSpPr>
              <a:spLocks noChangeArrowheads="1"/>
            </p:cNvSpPr>
            <p:nvPr/>
          </p:nvSpPr>
          <p:spPr bwMode="auto">
            <a:xfrm>
              <a:off x="4752" y="2544"/>
              <a:ext cx="240" cy="240"/>
            </a:xfrm>
            <a:prstGeom prst="cube">
              <a:avLst>
                <a:gd name="adj" fmla="val 25000"/>
              </a:avLst>
            </a:prstGeom>
            <a:gradFill rotWithShape="0">
              <a:gsLst>
                <a:gs pos="0">
                  <a:srgbClr val="3333CC"/>
                </a:gs>
                <a:gs pos="100000">
                  <a:srgbClr val="3333CC">
                    <a:gamma/>
                    <a:shade val="46275"/>
                    <a:invGamma/>
                  </a:srgbClr>
                </a:gs>
              </a:gsLst>
              <a:lin ang="5400000" scaled="1"/>
            </a:gradFill>
            <a:ln w="9525">
              <a:solidFill>
                <a:srgbClr val="000000"/>
              </a:solidFill>
              <a:miter lim="800000"/>
              <a:headEnd/>
              <a:tailEnd/>
            </a:ln>
            <a:effectLst/>
          </p:spPr>
          <p:txBody>
            <a:bodyPr wrap="none" anchor="ctr"/>
            <a:lstStyle/>
            <a:p>
              <a:endParaRPr lang="zh-CN" altLang="en-US"/>
            </a:p>
          </p:txBody>
        </p:sp>
        <p:sp>
          <p:nvSpPr>
            <p:cNvPr id="230661" name="AutoShape 261"/>
            <p:cNvSpPr>
              <a:spLocks noChangeArrowheads="1"/>
            </p:cNvSpPr>
            <p:nvPr/>
          </p:nvSpPr>
          <p:spPr bwMode="auto">
            <a:xfrm>
              <a:off x="5040" y="2544"/>
              <a:ext cx="240" cy="240"/>
            </a:xfrm>
            <a:prstGeom prst="cube">
              <a:avLst>
                <a:gd name="adj" fmla="val 25000"/>
              </a:avLst>
            </a:prstGeom>
            <a:gradFill rotWithShape="0">
              <a:gsLst>
                <a:gs pos="0">
                  <a:srgbClr val="3333CC"/>
                </a:gs>
                <a:gs pos="100000">
                  <a:srgbClr val="3333CC">
                    <a:gamma/>
                    <a:shade val="46275"/>
                    <a:invGamma/>
                  </a:srgbClr>
                </a:gs>
              </a:gsLst>
              <a:lin ang="5400000" scaled="1"/>
            </a:gradFill>
            <a:ln w="9525">
              <a:solidFill>
                <a:srgbClr val="000000"/>
              </a:solidFill>
              <a:miter lim="800000"/>
              <a:headEnd/>
              <a:tailEnd/>
            </a:ln>
            <a:effectLst/>
          </p:spPr>
          <p:txBody>
            <a:bodyPr wrap="none" anchor="ctr"/>
            <a:lstStyle/>
            <a:p>
              <a:endParaRPr lang="zh-CN" altLang="en-US"/>
            </a:p>
          </p:txBody>
        </p:sp>
        <p:sp>
          <p:nvSpPr>
            <p:cNvPr id="230662" name="AutoShape 262"/>
            <p:cNvSpPr>
              <a:spLocks noChangeArrowheads="1"/>
            </p:cNvSpPr>
            <p:nvPr/>
          </p:nvSpPr>
          <p:spPr bwMode="auto">
            <a:xfrm>
              <a:off x="3456" y="2688"/>
              <a:ext cx="240" cy="240"/>
            </a:xfrm>
            <a:prstGeom prst="cube">
              <a:avLst>
                <a:gd name="adj" fmla="val 25000"/>
              </a:avLst>
            </a:prstGeom>
            <a:gradFill rotWithShape="0">
              <a:gsLst>
                <a:gs pos="0">
                  <a:srgbClr val="3333CC"/>
                </a:gs>
                <a:gs pos="100000">
                  <a:srgbClr val="3333CC">
                    <a:gamma/>
                    <a:shade val="46275"/>
                    <a:invGamma/>
                  </a:srgbClr>
                </a:gs>
              </a:gsLst>
              <a:lin ang="5400000" scaled="1"/>
            </a:gradFill>
            <a:ln w="9525">
              <a:solidFill>
                <a:srgbClr val="000000"/>
              </a:solidFill>
              <a:miter lim="800000"/>
              <a:headEnd/>
              <a:tailEnd/>
            </a:ln>
            <a:effectLst/>
          </p:spPr>
          <p:txBody>
            <a:bodyPr wrap="none" anchor="ctr"/>
            <a:lstStyle/>
            <a:p>
              <a:endParaRPr lang="zh-CN" altLang="en-US"/>
            </a:p>
          </p:txBody>
        </p:sp>
        <p:sp>
          <p:nvSpPr>
            <p:cNvPr id="230663" name="AutoShape 263"/>
            <p:cNvSpPr>
              <a:spLocks noChangeArrowheads="1"/>
            </p:cNvSpPr>
            <p:nvPr/>
          </p:nvSpPr>
          <p:spPr bwMode="auto">
            <a:xfrm>
              <a:off x="3744" y="2688"/>
              <a:ext cx="240" cy="240"/>
            </a:xfrm>
            <a:prstGeom prst="cube">
              <a:avLst>
                <a:gd name="adj" fmla="val 25000"/>
              </a:avLst>
            </a:prstGeom>
            <a:gradFill rotWithShape="0">
              <a:gsLst>
                <a:gs pos="0">
                  <a:srgbClr val="3333CC"/>
                </a:gs>
                <a:gs pos="100000">
                  <a:srgbClr val="3333CC">
                    <a:gamma/>
                    <a:shade val="46275"/>
                    <a:invGamma/>
                  </a:srgbClr>
                </a:gs>
              </a:gsLst>
              <a:lin ang="5400000" scaled="1"/>
            </a:gradFill>
            <a:ln w="9525">
              <a:solidFill>
                <a:srgbClr val="000000"/>
              </a:solidFill>
              <a:miter lim="800000"/>
              <a:headEnd/>
              <a:tailEnd/>
            </a:ln>
            <a:effectLst/>
          </p:spPr>
          <p:txBody>
            <a:bodyPr wrap="none" anchor="ctr"/>
            <a:lstStyle/>
            <a:p>
              <a:endParaRPr lang="zh-CN" altLang="en-US"/>
            </a:p>
          </p:txBody>
        </p:sp>
        <p:sp>
          <p:nvSpPr>
            <p:cNvPr id="230664" name="AutoShape 264"/>
            <p:cNvSpPr>
              <a:spLocks noChangeArrowheads="1"/>
            </p:cNvSpPr>
            <p:nvPr/>
          </p:nvSpPr>
          <p:spPr bwMode="auto">
            <a:xfrm>
              <a:off x="4032" y="2688"/>
              <a:ext cx="240" cy="240"/>
            </a:xfrm>
            <a:prstGeom prst="cube">
              <a:avLst>
                <a:gd name="adj" fmla="val 25000"/>
              </a:avLst>
            </a:prstGeom>
            <a:gradFill rotWithShape="0">
              <a:gsLst>
                <a:gs pos="0">
                  <a:srgbClr val="3333CC"/>
                </a:gs>
                <a:gs pos="100000">
                  <a:srgbClr val="3333CC">
                    <a:gamma/>
                    <a:shade val="46275"/>
                    <a:invGamma/>
                  </a:srgbClr>
                </a:gs>
              </a:gsLst>
              <a:lin ang="5400000" scaled="1"/>
            </a:gradFill>
            <a:ln w="9525">
              <a:solidFill>
                <a:srgbClr val="000000"/>
              </a:solidFill>
              <a:miter lim="800000"/>
              <a:headEnd/>
              <a:tailEnd/>
            </a:ln>
            <a:effectLst/>
          </p:spPr>
          <p:txBody>
            <a:bodyPr wrap="none" anchor="ctr"/>
            <a:lstStyle/>
            <a:p>
              <a:endParaRPr lang="zh-CN" altLang="en-US"/>
            </a:p>
          </p:txBody>
        </p:sp>
        <p:sp>
          <p:nvSpPr>
            <p:cNvPr id="230665" name="AutoShape 265"/>
            <p:cNvSpPr>
              <a:spLocks noChangeArrowheads="1"/>
            </p:cNvSpPr>
            <p:nvPr/>
          </p:nvSpPr>
          <p:spPr bwMode="auto">
            <a:xfrm>
              <a:off x="4320" y="2688"/>
              <a:ext cx="240" cy="240"/>
            </a:xfrm>
            <a:prstGeom prst="cube">
              <a:avLst>
                <a:gd name="adj" fmla="val 25000"/>
              </a:avLst>
            </a:prstGeom>
            <a:gradFill rotWithShape="0">
              <a:gsLst>
                <a:gs pos="0">
                  <a:srgbClr val="3333CC"/>
                </a:gs>
                <a:gs pos="100000">
                  <a:srgbClr val="3333CC">
                    <a:gamma/>
                    <a:shade val="46275"/>
                    <a:invGamma/>
                  </a:srgbClr>
                </a:gs>
              </a:gsLst>
              <a:lin ang="5400000" scaled="1"/>
            </a:gradFill>
            <a:ln w="9525">
              <a:solidFill>
                <a:srgbClr val="000000"/>
              </a:solidFill>
              <a:miter lim="800000"/>
              <a:headEnd/>
              <a:tailEnd/>
            </a:ln>
            <a:effectLst/>
          </p:spPr>
          <p:txBody>
            <a:bodyPr wrap="none" anchor="ctr"/>
            <a:lstStyle/>
            <a:p>
              <a:endParaRPr lang="zh-CN" altLang="en-US"/>
            </a:p>
          </p:txBody>
        </p:sp>
        <p:sp>
          <p:nvSpPr>
            <p:cNvPr id="230666" name="AutoShape 266"/>
            <p:cNvSpPr>
              <a:spLocks noChangeArrowheads="1"/>
            </p:cNvSpPr>
            <p:nvPr/>
          </p:nvSpPr>
          <p:spPr bwMode="auto">
            <a:xfrm>
              <a:off x="4608" y="2688"/>
              <a:ext cx="240" cy="240"/>
            </a:xfrm>
            <a:prstGeom prst="cube">
              <a:avLst>
                <a:gd name="adj" fmla="val 25000"/>
              </a:avLst>
            </a:prstGeom>
            <a:gradFill rotWithShape="0">
              <a:gsLst>
                <a:gs pos="0">
                  <a:srgbClr val="3333CC"/>
                </a:gs>
                <a:gs pos="100000">
                  <a:srgbClr val="3333CC">
                    <a:gamma/>
                    <a:shade val="46275"/>
                    <a:invGamma/>
                  </a:srgbClr>
                </a:gs>
              </a:gsLst>
              <a:lin ang="5400000" scaled="1"/>
            </a:gradFill>
            <a:ln w="9525">
              <a:solidFill>
                <a:srgbClr val="000000"/>
              </a:solidFill>
              <a:miter lim="800000"/>
              <a:headEnd/>
              <a:tailEnd/>
            </a:ln>
            <a:effectLst/>
          </p:spPr>
          <p:txBody>
            <a:bodyPr wrap="none" anchor="ctr"/>
            <a:lstStyle/>
            <a:p>
              <a:endParaRPr lang="zh-CN" altLang="en-US"/>
            </a:p>
          </p:txBody>
        </p:sp>
        <p:sp>
          <p:nvSpPr>
            <p:cNvPr id="230667" name="AutoShape 267"/>
            <p:cNvSpPr>
              <a:spLocks noChangeArrowheads="1"/>
            </p:cNvSpPr>
            <p:nvPr/>
          </p:nvSpPr>
          <p:spPr bwMode="auto">
            <a:xfrm>
              <a:off x="4896" y="2688"/>
              <a:ext cx="240" cy="240"/>
            </a:xfrm>
            <a:prstGeom prst="cube">
              <a:avLst>
                <a:gd name="adj" fmla="val 25000"/>
              </a:avLst>
            </a:prstGeom>
            <a:gradFill rotWithShape="0">
              <a:gsLst>
                <a:gs pos="0">
                  <a:srgbClr val="3333CC"/>
                </a:gs>
                <a:gs pos="100000">
                  <a:srgbClr val="3333CC">
                    <a:gamma/>
                    <a:shade val="46275"/>
                    <a:invGamma/>
                  </a:srgbClr>
                </a:gs>
              </a:gsLst>
              <a:lin ang="5400000" scaled="1"/>
            </a:gradFill>
            <a:ln w="9525">
              <a:solidFill>
                <a:srgbClr val="000000"/>
              </a:solidFill>
              <a:miter lim="800000"/>
              <a:headEnd/>
              <a:tailEnd/>
            </a:ln>
            <a:effectLst/>
          </p:spPr>
          <p:txBody>
            <a:bodyPr wrap="none" anchor="ctr"/>
            <a:lstStyle/>
            <a:p>
              <a:endParaRPr lang="zh-CN" altLang="en-US"/>
            </a:p>
          </p:txBody>
        </p:sp>
      </p:grpSp>
      <p:sp>
        <p:nvSpPr>
          <p:cNvPr id="230668" name="Line 268"/>
          <p:cNvSpPr>
            <a:spLocks noChangeShapeType="1"/>
          </p:cNvSpPr>
          <p:nvPr/>
        </p:nvSpPr>
        <p:spPr bwMode="auto">
          <a:xfrm flipV="1">
            <a:off x="4987925" y="3200400"/>
            <a:ext cx="0" cy="2209800"/>
          </a:xfrm>
          <a:prstGeom prst="line">
            <a:avLst/>
          </a:prstGeom>
          <a:noFill/>
          <a:ln w="38100">
            <a:solidFill>
              <a:srgbClr val="3333CC"/>
            </a:solidFill>
            <a:miter lim="800000"/>
            <a:headEnd/>
            <a:tailEnd type="triangle" w="med" len="med"/>
          </a:ln>
          <a:effectLst/>
        </p:spPr>
        <p:txBody>
          <a:bodyPr wrap="none"/>
          <a:lstStyle/>
          <a:p>
            <a:endParaRPr lang="zh-CN" altLang="en-US"/>
          </a:p>
        </p:txBody>
      </p:sp>
      <p:sp>
        <p:nvSpPr>
          <p:cNvPr id="230669" name="Line 269"/>
          <p:cNvSpPr>
            <a:spLocks noChangeShapeType="1"/>
          </p:cNvSpPr>
          <p:nvPr/>
        </p:nvSpPr>
        <p:spPr bwMode="auto">
          <a:xfrm>
            <a:off x="4987925" y="5410200"/>
            <a:ext cx="3124200" cy="0"/>
          </a:xfrm>
          <a:prstGeom prst="line">
            <a:avLst/>
          </a:prstGeom>
          <a:noFill/>
          <a:ln w="38100">
            <a:solidFill>
              <a:srgbClr val="3333CC"/>
            </a:solidFill>
            <a:miter lim="800000"/>
            <a:headEnd/>
            <a:tailEnd type="triangle" w="med" len="med"/>
          </a:ln>
          <a:effectLst/>
        </p:spPr>
        <p:txBody>
          <a:bodyPr wrap="none"/>
          <a:lstStyle/>
          <a:p>
            <a:endParaRPr lang="zh-CN" altLang="en-US"/>
          </a:p>
        </p:txBody>
      </p:sp>
      <p:sp>
        <p:nvSpPr>
          <p:cNvPr id="230670" name="Text Box 270"/>
          <p:cNvSpPr txBox="1">
            <a:spLocks noChangeArrowheads="1"/>
          </p:cNvSpPr>
          <p:nvPr/>
        </p:nvSpPr>
        <p:spPr bwMode="auto">
          <a:xfrm>
            <a:off x="7883525" y="5410200"/>
            <a:ext cx="457200" cy="701675"/>
          </a:xfrm>
          <a:prstGeom prst="rect">
            <a:avLst/>
          </a:prstGeom>
          <a:noFill/>
          <a:ln w="9525">
            <a:noFill/>
            <a:miter lim="800000"/>
            <a:headEnd/>
            <a:tailEnd/>
          </a:ln>
          <a:effectLst/>
        </p:spPr>
        <p:txBody>
          <a:bodyPr>
            <a:spAutoFit/>
          </a:bodyPr>
          <a:lstStyle/>
          <a:p>
            <a:pPr>
              <a:spcBef>
                <a:spcPct val="50000"/>
              </a:spcBef>
            </a:pPr>
            <a:r>
              <a:rPr kumimoji="1" lang="en-US" altLang="zh-CN" sz="4000" i="1">
                <a:solidFill>
                  <a:srgbClr val="3333CC"/>
                </a:solidFill>
                <a:latin typeface="Arial Narrow" pitchFamily="34" charset="0"/>
              </a:rPr>
              <a:t>t</a:t>
            </a:r>
          </a:p>
        </p:txBody>
      </p:sp>
      <p:sp>
        <p:nvSpPr>
          <p:cNvPr id="230671" name="Text Box 271"/>
          <p:cNvSpPr txBox="1">
            <a:spLocks noChangeArrowheads="1"/>
          </p:cNvSpPr>
          <p:nvPr/>
        </p:nvSpPr>
        <p:spPr bwMode="auto">
          <a:xfrm>
            <a:off x="7350125" y="2895600"/>
            <a:ext cx="457200" cy="701675"/>
          </a:xfrm>
          <a:prstGeom prst="rect">
            <a:avLst/>
          </a:prstGeom>
          <a:noFill/>
          <a:ln w="9525">
            <a:noFill/>
            <a:miter lim="800000"/>
            <a:headEnd/>
            <a:tailEnd/>
          </a:ln>
          <a:effectLst/>
        </p:spPr>
        <p:txBody>
          <a:bodyPr>
            <a:spAutoFit/>
          </a:bodyPr>
          <a:lstStyle/>
          <a:p>
            <a:pPr>
              <a:spcBef>
                <a:spcPct val="50000"/>
              </a:spcBef>
            </a:pPr>
            <a:r>
              <a:rPr kumimoji="1" lang="en-US" altLang="zh-CN" sz="4000" i="1">
                <a:solidFill>
                  <a:srgbClr val="3333CC"/>
                </a:solidFill>
                <a:latin typeface="Arial Narrow" pitchFamily="34" charset="0"/>
              </a:rPr>
              <a:t>f</a:t>
            </a:r>
          </a:p>
        </p:txBody>
      </p:sp>
      <p:sp>
        <p:nvSpPr>
          <p:cNvPr id="230672" name="Text Box 272"/>
          <p:cNvSpPr txBox="1">
            <a:spLocks noChangeArrowheads="1"/>
          </p:cNvSpPr>
          <p:nvPr/>
        </p:nvSpPr>
        <p:spPr bwMode="auto">
          <a:xfrm>
            <a:off x="4911725" y="2422525"/>
            <a:ext cx="1143000" cy="701675"/>
          </a:xfrm>
          <a:prstGeom prst="rect">
            <a:avLst/>
          </a:prstGeom>
          <a:noFill/>
          <a:ln w="9525">
            <a:noFill/>
            <a:miter lim="800000"/>
            <a:headEnd/>
            <a:tailEnd/>
          </a:ln>
          <a:effectLst/>
        </p:spPr>
        <p:txBody>
          <a:bodyPr>
            <a:spAutoFit/>
          </a:bodyPr>
          <a:lstStyle/>
          <a:p>
            <a:pPr>
              <a:spcBef>
                <a:spcPct val="50000"/>
              </a:spcBef>
            </a:pPr>
            <a:r>
              <a:rPr kumimoji="1" lang="en-US" altLang="zh-CN" sz="4000" i="1">
                <a:solidFill>
                  <a:srgbClr val="3333CC"/>
                </a:solidFill>
                <a:latin typeface="Arial Narrow" pitchFamily="34" charset="0"/>
              </a:rPr>
              <a:t>code</a:t>
            </a:r>
          </a:p>
        </p:txBody>
      </p:sp>
      <p:sp>
        <p:nvSpPr>
          <p:cNvPr id="230673" name="AutoShape 273"/>
          <p:cNvSpPr>
            <a:spLocks noChangeArrowheads="1"/>
          </p:cNvSpPr>
          <p:nvPr/>
        </p:nvSpPr>
        <p:spPr bwMode="auto">
          <a:xfrm>
            <a:off x="1482725" y="5715000"/>
            <a:ext cx="1676400" cy="914400"/>
          </a:xfrm>
          <a:prstGeom prst="wedgeRectCallout">
            <a:avLst>
              <a:gd name="adj1" fmla="val 167002"/>
              <a:gd name="adj2" fmla="val -100694"/>
            </a:avLst>
          </a:prstGeom>
          <a:solidFill>
            <a:srgbClr val="FFFFFF"/>
          </a:solidFill>
          <a:ln w="9525">
            <a:solidFill>
              <a:srgbClr val="000000"/>
            </a:solidFill>
            <a:miter lim="800000"/>
            <a:headEnd/>
            <a:tailEnd/>
          </a:ln>
          <a:effectLst/>
        </p:spPr>
        <p:txBody>
          <a:bodyPr/>
          <a:lstStyle/>
          <a:p>
            <a:pPr algn="ctr"/>
            <a:r>
              <a:rPr kumimoji="1" lang="zh-CN" altLang="en-US">
                <a:solidFill>
                  <a:srgbClr val="1C1C1C"/>
                </a:solidFill>
                <a:latin typeface="Arial Narrow" pitchFamily="34" charset="0"/>
              </a:rPr>
              <a:t>第１</a:t>
            </a:r>
            <a:r>
              <a:rPr kumimoji="1" lang="en-US" altLang="zh-CN">
                <a:solidFill>
                  <a:srgbClr val="1C1C1C"/>
                </a:solidFill>
                <a:latin typeface="Arial Narrow" pitchFamily="34" charset="0"/>
              </a:rPr>
              <a:t>ms</a:t>
            </a:r>
          </a:p>
          <a:p>
            <a:pPr algn="ctr"/>
            <a:r>
              <a:rPr kumimoji="1" lang="zh-CN" altLang="en-US">
                <a:solidFill>
                  <a:srgbClr val="1C1C1C"/>
                </a:solidFill>
                <a:latin typeface="Arial Narrow" pitchFamily="34" charset="0"/>
              </a:rPr>
              <a:t>１０</a:t>
            </a:r>
            <a:r>
              <a:rPr kumimoji="1" lang="en-US" altLang="zh-CN">
                <a:solidFill>
                  <a:srgbClr val="1C1C1C"/>
                </a:solidFill>
                <a:latin typeface="Arial Narrow" pitchFamily="34" charset="0"/>
              </a:rPr>
              <a:t>MHz</a:t>
            </a:r>
            <a:r>
              <a:rPr kumimoji="1" lang="zh-CN" altLang="en-US">
                <a:solidFill>
                  <a:srgbClr val="1C1C1C"/>
                </a:solidFill>
                <a:latin typeface="Arial Narrow" pitchFamily="34" charset="0"/>
              </a:rPr>
              <a:t>载波</a:t>
            </a:r>
          </a:p>
          <a:p>
            <a:pPr algn="ctr"/>
            <a:r>
              <a:rPr kumimoji="1" lang="en-US" altLang="zh-CN">
                <a:solidFill>
                  <a:srgbClr val="1C1C1C"/>
                </a:solidFill>
                <a:latin typeface="Arial Narrow" pitchFamily="34" charset="0"/>
              </a:rPr>
              <a:t>0011</a:t>
            </a:r>
            <a:r>
              <a:rPr kumimoji="1" lang="zh-CN" altLang="en-US">
                <a:solidFill>
                  <a:srgbClr val="1C1C1C"/>
                </a:solidFill>
                <a:latin typeface="Arial Narrow" pitchFamily="34" charset="0"/>
              </a:rPr>
              <a:t>正交码组</a:t>
            </a:r>
          </a:p>
        </p:txBody>
      </p:sp>
      <p:sp>
        <p:nvSpPr>
          <p:cNvPr id="230674" name="AutoShape 274"/>
          <p:cNvSpPr>
            <a:spLocks noChangeArrowheads="1"/>
          </p:cNvSpPr>
          <p:nvPr/>
        </p:nvSpPr>
        <p:spPr bwMode="auto">
          <a:xfrm>
            <a:off x="5140325" y="5715000"/>
            <a:ext cx="1676400" cy="914400"/>
          </a:xfrm>
          <a:prstGeom prst="wedgeRectCallout">
            <a:avLst>
              <a:gd name="adj1" fmla="val 89963"/>
              <a:gd name="adj2" fmla="val -96356"/>
            </a:avLst>
          </a:prstGeom>
          <a:solidFill>
            <a:srgbClr val="FFFFFF"/>
          </a:solidFill>
          <a:ln w="9525">
            <a:solidFill>
              <a:srgbClr val="000000"/>
            </a:solidFill>
            <a:miter lim="800000"/>
            <a:headEnd/>
            <a:tailEnd/>
          </a:ln>
          <a:effectLst/>
        </p:spPr>
        <p:txBody>
          <a:bodyPr/>
          <a:lstStyle/>
          <a:p>
            <a:pPr algn="ctr"/>
            <a:r>
              <a:rPr kumimoji="1" lang="zh-CN" altLang="en-US">
                <a:solidFill>
                  <a:srgbClr val="1C1C1C"/>
                </a:solidFill>
                <a:latin typeface="Arial Narrow" pitchFamily="34" charset="0"/>
              </a:rPr>
              <a:t>第６</a:t>
            </a:r>
            <a:r>
              <a:rPr kumimoji="1" lang="en-US" altLang="zh-CN">
                <a:solidFill>
                  <a:srgbClr val="1C1C1C"/>
                </a:solidFill>
                <a:latin typeface="Arial Narrow" pitchFamily="34" charset="0"/>
              </a:rPr>
              <a:t>ms</a:t>
            </a:r>
          </a:p>
          <a:p>
            <a:pPr algn="ctr"/>
            <a:r>
              <a:rPr kumimoji="1" lang="zh-CN" altLang="en-US">
                <a:solidFill>
                  <a:srgbClr val="1C1C1C"/>
                </a:solidFill>
                <a:latin typeface="Arial Narrow" pitchFamily="34" charset="0"/>
              </a:rPr>
              <a:t>１０</a:t>
            </a:r>
            <a:r>
              <a:rPr kumimoji="1" lang="en-US" altLang="zh-CN">
                <a:solidFill>
                  <a:srgbClr val="1C1C1C"/>
                </a:solidFill>
                <a:latin typeface="Arial Narrow" pitchFamily="34" charset="0"/>
              </a:rPr>
              <a:t>MHz</a:t>
            </a:r>
            <a:r>
              <a:rPr kumimoji="1" lang="zh-CN" altLang="en-US">
                <a:solidFill>
                  <a:srgbClr val="1C1C1C"/>
                </a:solidFill>
                <a:latin typeface="Arial Narrow" pitchFamily="34" charset="0"/>
              </a:rPr>
              <a:t>载波</a:t>
            </a:r>
          </a:p>
          <a:p>
            <a:pPr algn="ctr"/>
            <a:r>
              <a:rPr kumimoji="1" lang="en-US" altLang="zh-CN">
                <a:solidFill>
                  <a:srgbClr val="1C1C1C"/>
                </a:solidFill>
                <a:latin typeface="Arial Narrow" pitchFamily="34" charset="0"/>
              </a:rPr>
              <a:t>0011</a:t>
            </a:r>
            <a:r>
              <a:rPr kumimoji="1" lang="zh-CN" altLang="en-US">
                <a:solidFill>
                  <a:srgbClr val="1C1C1C"/>
                </a:solidFill>
                <a:latin typeface="Arial Narrow" pitchFamily="34" charset="0"/>
              </a:rPr>
              <a:t>正交码组</a:t>
            </a:r>
          </a:p>
        </p:txBody>
      </p:sp>
      <p:sp>
        <p:nvSpPr>
          <p:cNvPr id="230675" name="AutoShape 275"/>
          <p:cNvSpPr>
            <a:spLocks noChangeArrowheads="1"/>
          </p:cNvSpPr>
          <p:nvPr/>
        </p:nvSpPr>
        <p:spPr bwMode="auto">
          <a:xfrm>
            <a:off x="1482725" y="4724400"/>
            <a:ext cx="1676400" cy="914400"/>
          </a:xfrm>
          <a:prstGeom prst="wedgeRectCallout">
            <a:avLst>
              <a:gd name="adj1" fmla="val 164664"/>
              <a:gd name="adj2" fmla="val -35457"/>
            </a:avLst>
          </a:prstGeom>
          <a:solidFill>
            <a:srgbClr val="FFFFFF"/>
          </a:solidFill>
          <a:ln w="9525">
            <a:solidFill>
              <a:srgbClr val="000000"/>
            </a:solidFill>
            <a:miter lim="800000"/>
            <a:headEnd/>
            <a:tailEnd/>
          </a:ln>
          <a:effectLst/>
        </p:spPr>
        <p:txBody>
          <a:bodyPr/>
          <a:lstStyle/>
          <a:p>
            <a:pPr algn="ctr"/>
            <a:r>
              <a:rPr kumimoji="1" lang="zh-CN" altLang="en-US">
                <a:solidFill>
                  <a:srgbClr val="1C1C1C"/>
                </a:solidFill>
                <a:latin typeface="Arial Narrow" pitchFamily="34" charset="0"/>
              </a:rPr>
              <a:t>第１</a:t>
            </a:r>
            <a:r>
              <a:rPr kumimoji="1" lang="en-US" altLang="zh-CN">
                <a:solidFill>
                  <a:srgbClr val="1C1C1C"/>
                </a:solidFill>
                <a:latin typeface="Arial Narrow" pitchFamily="34" charset="0"/>
              </a:rPr>
              <a:t>ms</a:t>
            </a:r>
          </a:p>
          <a:p>
            <a:pPr algn="ctr"/>
            <a:r>
              <a:rPr kumimoji="1" lang="zh-CN" altLang="en-US">
                <a:solidFill>
                  <a:srgbClr val="1C1C1C"/>
                </a:solidFill>
                <a:latin typeface="Arial Narrow" pitchFamily="34" charset="0"/>
              </a:rPr>
              <a:t>１０</a:t>
            </a:r>
            <a:r>
              <a:rPr kumimoji="1" lang="en-US" altLang="zh-CN">
                <a:solidFill>
                  <a:srgbClr val="1C1C1C"/>
                </a:solidFill>
                <a:latin typeface="Arial Narrow" pitchFamily="34" charset="0"/>
              </a:rPr>
              <a:t>MHz</a:t>
            </a:r>
            <a:r>
              <a:rPr kumimoji="1" lang="zh-CN" altLang="en-US">
                <a:solidFill>
                  <a:srgbClr val="1C1C1C"/>
                </a:solidFill>
                <a:latin typeface="Arial Narrow" pitchFamily="34" charset="0"/>
              </a:rPr>
              <a:t>载波</a:t>
            </a:r>
          </a:p>
          <a:p>
            <a:pPr algn="ctr"/>
            <a:r>
              <a:rPr kumimoji="1" lang="en-US" altLang="zh-CN">
                <a:solidFill>
                  <a:srgbClr val="1C1C1C"/>
                </a:solidFill>
                <a:latin typeface="Arial Narrow" pitchFamily="34" charset="0"/>
              </a:rPr>
              <a:t>0000</a:t>
            </a:r>
            <a:r>
              <a:rPr kumimoji="1" lang="zh-CN" altLang="en-US">
                <a:solidFill>
                  <a:srgbClr val="1C1C1C"/>
                </a:solidFill>
                <a:latin typeface="Arial Narrow" pitchFamily="34" charset="0"/>
              </a:rPr>
              <a:t>正交码组</a:t>
            </a:r>
          </a:p>
        </p:txBody>
      </p:sp>
      <p:sp>
        <p:nvSpPr>
          <p:cNvPr id="230676" name="AutoShape 276"/>
          <p:cNvSpPr>
            <a:spLocks noChangeArrowheads="1"/>
          </p:cNvSpPr>
          <p:nvPr/>
        </p:nvSpPr>
        <p:spPr bwMode="auto">
          <a:xfrm>
            <a:off x="1482725" y="3657600"/>
            <a:ext cx="1676400" cy="914400"/>
          </a:xfrm>
          <a:prstGeom prst="wedgeRectCallout">
            <a:avLst>
              <a:gd name="adj1" fmla="val 164882"/>
              <a:gd name="adj2" fmla="val 38929"/>
            </a:avLst>
          </a:prstGeom>
          <a:solidFill>
            <a:srgbClr val="FFFFFF"/>
          </a:solidFill>
          <a:ln w="9525">
            <a:solidFill>
              <a:srgbClr val="000000"/>
            </a:solidFill>
            <a:miter lim="800000"/>
            <a:headEnd/>
            <a:tailEnd/>
          </a:ln>
          <a:effectLst/>
        </p:spPr>
        <p:txBody>
          <a:bodyPr/>
          <a:lstStyle/>
          <a:p>
            <a:pPr algn="ctr"/>
            <a:r>
              <a:rPr kumimoji="1" lang="zh-CN" altLang="en-US">
                <a:solidFill>
                  <a:srgbClr val="1C1C1C"/>
                </a:solidFill>
                <a:latin typeface="Arial Narrow" pitchFamily="34" charset="0"/>
              </a:rPr>
              <a:t>第１</a:t>
            </a:r>
            <a:r>
              <a:rPr kumimoji="1" lang="en-US" altLang="zh-CN">
                <a:solidFill>
                  <a:srgbClr val="1C1C1C"/>
                </a:solidFill>
                <a:latin typeface="Arial Narrow" pitchFamily="34" charset="0"/>
              </a:rPr>
              <a:t>ms</a:t>
            </a:r>
          </a:p>
          <a:p>
            <a:pPr algn="ctr"/>
            <a:r>
              <a:rPr kumimoji="1" lang="zh-CN" altLang="en-US">
                <a:solidFill>
                  <a:srgbClr val="1C1C1C"/>
                </a:solidFill>
                <a:latin typeface="Arial Narrow" pitchFamily="34" charset="0"/>
              </a:rPr>
              <a:t>１０</a:t>
            </a:r>
            <a:r>
              <a:rPr kumimoji="1" lang="en-US" altLang="zh-CN">
                <a:solidFill>
                  <a:srgbClr val="1C1C1C"/>
                </a:solidFill>
                <a:latin typeface="Arial Narrow" pitchFamily="34" charset="0"/>
              </a:rPr>
              <a:t>MHz</a:t>
            </a:r>
            <a:r>
              <a:rPr kumimoji="1" lang="zh-CN" altLang="en-US">
                <a:solidFill>
                  <a:srgbClr val="1C1C1C"/>
                </a:solidFill>
                <a:latin typeface="Arial Narrow" pitchFamily="34" charset="0"/>
              </a:rPr>
              <a:t>载波</a:t>
            </a:r>
          </a:p>
          <a:p>
            <a:pPr algn="ctr"/>
            <a:r>
              <a:rPr kumimoji="1" lang="en-US" altLang="zh-CN">
                <a:solidFill>
                  <a:srgbClr val="1C1C1C"/>
                </a:solidFill>
                <a:latin typeface="Arial Narrow" pitchFamily="34" charset="0"/>
              </a:rPr>
              <a:t>1010</a:t>
            </a:r>
            <a:r>
              <a:rPr kumimoji="1" lang="zh-CN" altLang="en-US">
                <a:solidFill>
                  <a:srgbClr val="1C1C1C"/>
                </a:solidFill>
                <a:latin typeface="Arial Narrow" pitchFamily="34" charset="0"/>
              </a:rPr>
              <a:t>正交码组</a:t>
            </a:r>
          </a:p>
        </p:txBody>
      </p:sp>
      <p:sp>
        <p:nvSpPr>
          <p:cNvPr id="230677" name="AutoShape 277"/>
          <p:cNvSpPr>
            <a:spLocks noChangeArrowheads="1"/>
          </p:cNvSpPr>
          <p:nvPr/>
        </p:nvSpPr>
        <p:spPr bwMode="auto">
          <a:xfrm>
            <a:off x="2244725" y="2055813"/>
            <a:ext cx="1600200" cy="914400"/>
          </a:xfrm>
          <a:prstGeom prst="wedgeRectCallout">
            <a:avLst>
              <a:gd name="adj1" fmla="val 184763"/>
              <a:gd name="adj2" fmla="val 255903"/>
            </a:avLst>
          </a:prstGeom>
          <a:solidFill>
            <a:srgbClr val="FFFFFF"/>
          </a:solidFill>
          <a:ln w="9525">
            <a:solidFill>
              <a:srgbClr val="000000"/>
            </a:solidFill>
            <a:miter lim="800000"/>
            <a:headEnd/>
            <a:tailEnd/>
          </a:ln>
          <a:effectLst/>
        </p:spPr>
        <p:txBody>
          <a:bodyPr/>
          <a:lstStyle/>
          <a:p>
            <a:pPr algn="ctr"/>
            <a:r>
              <a:rPr kumimoji="1" lang="zh-CN" altLang="en-US" sz="5400">
                <a:solidFill>
                  <a:srgbClr val="1C1C1C"/>
                </a:solidFill>
                <a:latin typeface="Arial Narrow" pitchFamily="34" charset="0"/>
              </a:rPr>
              <a:t>？</a:t>
            </a:r>
          </a:p>
        </p:txBody>
      </p:sp>
      <p:sp>
        <p:nvSpPr>
          <p:cNvPr id="230678" name="AutoShape 278"/>
          <p:cNvSpPr>
            <a:spLocks noChangeArrowheads="1"/>
          </p:cNvSpPr>
          <p:nvPr/>
        </p:nvSpPr>
        <p:spPr bwMode="auto">
          <a:xfrm>
            <a:off x="4149725" y="1600200"/>
            <a:ext cx="1600200" cy="914400"/>
          </a:xfrm>
          <a:prstGeom prst="wedgeRectCallout">
            <a:avLst>
              <a:gd name="adj1" fmla="val 92787"/>
              <a:gd name="adj2" fmla="val 171347"/>
            </a:avLst>
          </a:prstGeom>
          <a:solidFill>
            <a:srgbClr val="FFFFFF"/>
          </a:solidFill>
          <a:ln w="9525">
            <a:solidFill>
              <a:srgbClr val="000000"/>
            </a:solidFill>
            <a:miter lim="800000"/>
            <a:headEnd/>
            <a:tailEnd/>
          </a:ln>
          <a:effectLst/>
        </p:spPr>
        <p:txBody>
          <a:bodyPr/>
          <a:lstStyle/>
          <a:p>
            <a:pPr algn="ctr"/>
            <a:r>
              <a:rPr kumimoji="1" lang="zh-CN" altLang="en-US" sz="5400">
                <a:solidFill>
                  <a:srgbClr val="1C1C1C"/>
                </a:solidFill>
                <a:latin typeface="Arial Narrow" pitchFamily="34" charset="0"/>
              </a:rPr>
              <a:t>？</a:t>
            </a:r>
          </a:p>
        </p:txBody>
      </p:sp>
      <p:sp>
        <p:nvSpPr>
          <p:cNvPr id="230679" name="Text Box 279"/>
          <p:cNvSpPr txBox="1">
            <a:spLocks noChangeArrowheads="1"/>
          </p:cNvSpPr>
          <p:nvPr/>
        </p:nvSpPr>
        <p:spPr bwMode="auto">
          <a:xfrm>
            <a:off x="4149725" y="1600200"/>
            <a:ext cx="1828800" cy="915988"/>
          </a:xfrm>
          <a:prstGeom prst="rect">
            <a:avLst/>
          </a:prstGeom>
          <a:solidFill>
            <a:srgbClr val="FFFFFF"/>
          </a:solidFill>
          <a:ln w="9525">
            <a:noFill/>
            <a:miter lim="800000"/>
            <a:headEnd/>
            <a:tailEnd/>
          </a:ln>
          <a:effectLst/>
        </p:spPr>
        <p:txBody>
          <a:bodyPr wrap="square">
            <a:spAutoFit/>
          </a:bodyPr>
          <a:lstStyle/>
          <a:p>
            <a:pPr algn="ctr"/>
            <a:r>
              <a:rPr kumimoji="1" lang="zh-CN" altLang="en-US">
                <a:solidFill>
                  <a:srgbClr val="1C1C1C"/>
                </a:solidFill>
                <a:latin typeface="Arial Narrow" pitchFamily="34" charset="0"/>
              </a:rPr>
              <a:t>第２</a:t>
            </a:r>
            <a:r>
              <a:rPr kumimoji="1" lang="en-US" altLang="zh-CN">
                <a:solidFill>
                  <a:srgbClr val="1C1C1C"/>
                </a:solidFill>
                <a:latin typeface="Arial Narrow" pitchFamily="34" charset="0"/>
              </a:rPr>
              <a:t>ms</a:t>
            </a:r>
          </a:p>
          <a:p>
            <a:pPr algn="ctr"/>
            <a:r>
              <a:rPr kumimoji="1" lang="zh-CN" altLang="en-US">
                <a:solidFill>
                  <a:srgbClr val="1C1C1C"/>
                </a:solidFill>
                <a:latin typeface="Arial Narrow" pitchFamily="34" charset="0"/>
              </a:rPr>
              <a:t>４０</a:t>
            </a:r>
            <a:r>
              <a:rPr kumimoji="1" lang="en-US" altLang="zh-CN">
                <a:solidFill>
                  <a:srgbClr val="1C1C1C"/>
                </a:solidFill>
                <a:latin typeface="Arial Narrow" pitchFamily="34" charset="0"/>
              </a:rPr>
              <a:t>MHz</a:t>
            </a:r>
            <a:r>
              <a:rPr kumimoji="1" lang="zh-CN" altLang="en-US">
                <a:solidFill>
                  <a:srgbClr val="1C1C1C"/>
                </a:solidFill>
                <a:latin typeface="Arial Narrow" pitchFamily="34" charset="0"/>
              </a:rPr>
              <a:t>载波</a:t>
            </a:r>
          </a:p>
          <a:p>
            <a:pPr algn="ctr"/>
            <a:r>
              <a:rPr kumimoji="1" lang="en-US" altLang="zh-CN">
                <a:solidFill>
                  <a:srgbClr val="1C1C1C"/>
                </a:solidFill>
                <a:latin typeface="Arial Narrow" pitchFamily="34" charset="0"/>
              </a:rPr>
              <a:t>1010</a:t>
            </a:r>
            <a:r>
              <a:rPr kumimoji="1" lang="zh-CN" altLang="en-US">
                <a:solidFill>
                  <a:srgbClr val="1C1C1C"/>
                </a:solidFill>
                <a:latin typeface="Arial Narrow" pitchFamily="34" charset="0"/>
              </a:rPr>
              <a:t>正交码组</a:t>
            </a:r>
          </a:p>
        </p:txBody>
      </p:sp>
      <p:sp>
        <p:nvSpPr>
          <p:cNvPr id="230680" name="Text Box 280"/>
          <p:cNvSpPr txBox="1">
            <a:spLocks noChangeArrowheads="1"/>
          </p:cNvSpPr>
          <p:nvPr/>
        </p:nvSpPr>
        <p:spPr bwMode="auto">
          <a:xfrm>
            <a:off x="2051720" y="2055813"/>
            <a:ext cx="1793205" cy="915987"/>
          </a:xfrm>
          <a:prstGeom prst="rect">
            <a:avLst/>
          </a:prstGeom>
          <a:solidFill>
            <a:srgbClr val="FFFFFF"/>
          </a:solidFill>
          <a:ln w="9525">
            <a:noFill/>
            <a:miter lim="800000"/>
            <a:headEnd/>
            <a:tailEnd/>
          </a:ln>
          <a:effectLst/>
        </p:spPr>
        <p:txBody>
          <a:bodyPr wrap="square">
            <a:spAutoFit/>
          </a:bodyPr>
          <a:lstStyle/>
          <a:p>
            <a:pPr algn="ctr"/>
            <a:r>
              <a:rPr kumimoji="1" lang="zh-CN" altLang="en-US">
                <a:solidFill>
                  <a:srgbClr val="1C1C1C"/>
                </a:solidFill>
                <a:latin typeface="Arial Narrow" pitchFamily="34" charset="0"/>
              </a:rPr>
              <a:t>第３</a:t>
            </a:r>
            <a:r>
              <a:rPr kumimoji="1" lang="en-US" altLang="zh-CN">
                <a:solidFill>
                  <a:srgbClr val="1C1C1C"/>
                </a:solidFill>
                <a:latin typeface="Arial Narrow" pitchFamily="34" charset="0"/>
              </a:rPr>
              <a:t>ms</a:t>
            </a:r>
          </a:p>
          <a:p>
            <a:pPr algn="ctr"/>
            <a:r>
              <a:rPr kumimoji="1" lang="zh-CN" altLang="en-US">
                <a:solidFill>
                  <a:srgbClr val="1C1C1C"/>
                </a:solidFill>
                <a:latin typeface="Arial Narrow" pitchFamily="34" charset="0"/>
              </a:rPr>
              <a:t>１０</a:t>
            </a:r>
            <a:r>
              <a:rPr kumimoji="1" lang="en-US" altLang="zh-CN">
                <a:solidFill>
                  <a:srgbClr val="1C1C1C"/>
                </a:solidFill>
                <a:latin typeface="Arial Narrow" pitchFamily="34" charset="0"/>
              </a:rPr>
              <a:t>MHz</a:t>
            </a:r>
            <a:r>
              <a:rPr kumimoji="1" lang="zh-CN" altLang="en-US">
                <a:solidFill>
                  <a:srgbClr val="1C1C1C"/>
                </a:solidFill>
                <a:latin typeface="Arial Narrow" pitchFamily="34" charset="0"/>
              </a:rPr>
              <a:t>载波</a:t>
            </a:r>
          </a:p>
          <a:p>
            <a:pPr algn="ctr"/>
            <a:r>
              <a:rPr kumimoji="1" lang="en-US" altLang="zh-CN">
                <a:solidFill>
                  <a:srgbClr val="1C1C1C"/>
                </a:solidFill>
                <a:latin typeface="Arial Narrow" pitchFamily="34" charset="0"/>
              </a:rPr>
              <a:t>0000</a:t>
            </a:r>
            <a:r>
              <a:rPr kumimoji="1" lang="zh-CN" altLang="en-US">
                <a:solidFill>
                  <a:srgbClr val="1C1C1C"/>
                </a:solidFill>
                <a:latin typeface="Arial Narrow" pitchFamily="34" charset="0"/>
              </a:rPr>
              <a:t>正交码组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30613"/>
                                        </p:tgtEl>
                                        <p:attrNameLst>
                                          <p:attrName>style.visibility</p:attrName>
                                        </p:attrNameLst>
                                      </p:cBhvr>
                                      <p:to>
                                        <p:strVal val="visible"/>
                                      </p:to>
                                    </p:set>
                                    <p:anim calcmode="lin" valueType="num">
                                      <p:cBhvr additive="base">
                                        <p:cTn id="7" dur="500" fill="hold"/>
                                        <p:tgtEl>
                                          <p:spTgt spid="230613"/>
                                        </p:tgtEl>
                                        <p:attrNameLst>
                                          <p:attrName>ppt_x</p:attrName>
                                        </p:attrNameLst>
                                      </p:cBhvr>
                                      <p:tavLst>
                                        <p:tav tm="0">
                                          <p:val>
                                            <p:strVal val="1+#ppt_w/2"/>
                                          </p:val>
                                        </p:tav>
                                        <p:tav tm="100000">
                                          <p:val>
                                            <p:strVal val="#ppt_x"/>
                                          </p:val>
                                        </p:tav>
                                      </p:tavLst>
                                    </p:anim>
                                    <p:anim calcmode="lin" valueType="num">
                                      <p:cBhvr additive="base">
                                        <p:cTn id="8" dur="500" fill="hold"/>
                                        <p:tgtEl>
                                          <p:spTgt spid="2306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30614"/>
                                        </p:tgtEl>
                                        <p:attrNameLst>
                                          <p:attrName>style.visibility</p:attrName>
                                        </p:attrNameLst>
                                      </p:cBhvr>
                                      <p:to>
                                        <p:strVal val="visible"/>
                                      </p:to>
                                    </p:set>
                                    <p:anim calcmode="lin" valueType="num">
                                      <p:cBhvr additive="base">
                                        <p:cTn id="13" dur="500" fill="hold"/>
                                        <p:tgtEl>
                                          <p:spTgt spid="230614"/>
                                        </p:tgtEl>
                                        <p:attrNameLst>
                                          <p:attrName>ppt_x</p:attrName>
                                        </p:attrNameLst>
                                      </p:cBhvr>
                                      <p:tavLst>
                                        <p:tav tm="0">
                                          <p:val>
                                            <p:strVal val="1+#ppt_w/2"/>
                                          </p:val>
                                        </p:tav>
                                        <p:tav tm="100000">
                                          <p:val>
                                            <p:strVal val="#ppt_x"/>
                                          </p:val>
                                        </p:tav>
                                      </p:tavLst>
                                    </p:anim>
                                    <p:anim calcmode="lin" valueType="num">
                                      <p:cBhvr additive="base">
                                        <p:cTn id="14" dur="500" fill="hold"/>
                                        <p:tgtEl>
                                          <p:spTgt spid="230614"/>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230615"/>
                                        </p:tgtEl>
                                        <p:attrNameLst>
                                          <p:attrName>style.visibility</p:attrName>
                                        </p:attrNameLst>
                                      </p:cBhvr>
                                      <p:to>
                                        <p:strVal val="visible"/>
                                      </p:to>
                                    </p:set>
                                    <p:anim calcmode="lin" valueType="num">
                                      <p:cBhvr additive="base">
                                        <p:cTn id="18" dur="500" fill="hold"/>
                                        <p:tgtEl>
                                          <p:spTgt spid="230615"/>
                                        </p:tgtEl>
                                        <p:attrNameLst>
                                          <p:attrName>ppt_x</p:attrName>
                                        </p:attrNameLst>
                                      </p:cBhvr>
                                      <p:tavLst>
                                        <p:tav tm="0">
                                          <p:val>
                                            <p:strVal val="1+#ppt_w/2"/>
                                          </p:val>
                                        </p:tav>
                                        <p:tav tm="100000">
                                          <p:val>
                                            <p:strVal val="#ppt_x"/>
                                          </p:val>
                                        </p:tav>
                                      </p:tavLst>
                                    </p:anim>
                                    <p:anim calcmode="lin" valueType="num">
                                      <p:cBhvr additive="base">
                                        <p:cTn id="19" dur="500" fill="hold"/>
                                        <p:tgtEl>
                                          <p:spTgt spid="230615"/>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230616"/>
                                        </p:tgtEl>
                                        <p:attrNameLst>
                                          <p:attrName>style.visibility</p:attrName>
                                        </p:attrNameLst>
                                      </p:cBhvr>
                                      <p:to>
                                        <p:strVal val="visible"/>
                                      </p:to>
                                    </p:set>
                                    <p:anim calcmode="lin" valueType="num">
                                      <p:cBhvr additive="base">
                                        <p:cTn id="23" dur="500" fill="hold"/>
                                        <p:tgtEl>
                                          <p:spTgt spid="230616"/>
                                        </p:tgtEl>
                                        <p:attrNameLst>
                                          <p:attrName>ppt_x</p:attrName>
                                        </p:attrNameLst>
                                      </p:cBhvr>
                                      <p:tavLst>
                                        <p:tav tm="0">
                                          <p:val>
                                            <p:strVal val="1+#ppt_w/2"/>
                                          </p:val>
                                        </p:tav>
                                        <p:tav tm="100000">
                                          <p:val>
                                            <p:strVal val="#ppt_x"/>
                                          </p:val>
                                        </p:tav>
                                      </p:tavLst>
                                    </p:anim>
                                    <p:anim calcmode="lin" valueType="num">
                                      <p:cBhvr additive="base">
                                        <p:cTn id="24" dur="500" fill="hold"/>
                                        <p:tgtEl>
                                          <p:spTgt spid="230616"/>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2" fill="hold" grpId="0" nodeType="afterEffect">
                                  <p:stCondLst>
                                    <p:cond delay="0"/>
                                  </p:stCondLst>
                                  <p:childTnLst>
                                    <p:set>
                                      <p:cBhvr>
                                        <p:cTn id="27" dur="1" fill="hold">
                                          <p:stCondLst>
                                            <p:cond delay="0"/>
                                          </p:stCondLst>
                                        </p:cTn>
                                        <p:tgtEl>
                                          <p:spTgt spid="230617"/>
                                        </p:tgtEl>
                                        <p:attrNameLst>
                                          <p:attrName>style.visibility</p:attrName>
                                        </p:attrNameLst>
                                      </p:cBhvr>
                                      <p:to>
                                        <p:strVal val="visible"/>
                                      </p:to>
                                    </p:set>
                                    <p:anim calcmode="lin" valueType="num">
                                      <p:cBhvr additive="base">
                                        <p:cTn id="28" dur="500" fill="hold"/>
                                        <p:tgtEl>
                                          <p:spTgt spid="230617"/>
                                        </p:tgtEl>
                                        <p:attrNameLst>
                                          <p:attrName>ppt_x</p:attrName>
                                        </p:attrNameLst>
                                      </p:cBhvr>
                                      <p:tavLst>
                                        <p:tav tm="0">
                                          <p:val>
                                            <p:strVal val="1+#ppt_w/2"/>
                                          </p:val>
                                        </p:tav>
                                        <p:tav tm="100000">
                                          <p:val>
                                            <p:strVal val="#ppt_x"/>
                                          </p:val>
                                        </p:tav>
                                      </p:tavLst>
                                    </p:anim>
                                    <p:anim calcmode="lin" valueType="num">
                                      <p:cBhvr additive="base">
                                        <p:cTn id="29" dur="500" fill="hold"/>
                                        <p:tgtEl>
                                          <p:spTgt spid="230617"/>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1" fill="hold" nodeType="click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500" fill="hold"/>
                                        <p:tgtEl>
                                          <p:spTgt spid="4"/>
                                        </p:tgtEl>
                                        <p:attrNameLst>
                                          <p:attrName>ppt_x</p:attrName>
                                        </p:attrNameLst>
                                      </p:cBhvr>
                                      <p:tavLst>
                                        <p:tav tm="0">
                                          <p:val>
                                            <p:strVal val="#ppt_x"/>
                                          </p:val>
                                        </p:tav>
                                        <p:tav tm="100000">
                                          <p:val>
                                            <p:strVal val="#ppt_x"/>
                                          </p:val>
                                        </p:tav>
                                      </p:tavLst>
                                    </p:anim>
                                    <p:anim calcmode="lin" valueType="num">
                                      <p:cBhvr additive="base">
                                        <p:cTn id="35"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1" fill="hold" nodeType="click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additive="base">
                                        <p:cTn id="40" dur="500" fill="hold"/>
                                        <p:tgtEl>
                                          <p:spTgt spid="3"/>
                                        </p:tgtEl>
                                        <p:attrNameLst>
                                          <p:attrName>ppt_x</p:attrName>
                                        </p:attrNameLst>
                                      </p:cBhvr>
                                      <p:tavLst>
                                        <p:tav tm="0">
                                          <p:val>
                                            <p:strVal val="#ppt_x"/>
                                          </p:val>
                                        </p:tav>
                                        <p:tav tm="100000">
                                          <p:val>
                                            <p:strVal val="#ppt_x"/>
                                          </p:val>
                                        </p:tav>
                                      </p:tavLst>
                                    </p:anim>
                                    <p:anim calcmode="lin" valueType="num">
                                      <p:cBhvr additive="base">
                                        <p:cTn id="41" dur="500" fill="hold"/>
                                        <p:tgtEl>
                                          <p:spTgt spid="3"/>
                                        </p:tgtEl>
                                        <p:attrNameLst>
                                          <p:attrName>ppt_y</p:attrName>
                                        </p:attrNameLst>
                                      </p:cBhvr>
                                      <p:tavLst>
                                        <p:tav tm="0">
                                          <p:val>
                                            <p:strVal val="0-#ppt_h/2"/>
                                          </p:val>
                                        </p:tav>
                                        <p:tav tm="100000">
                                          <p:val>
                                            <p:strVal val="#ppt_y"/>
                                          </p:val>
                                        </p:tav>
                                      </p:tavLst>
                                    </p:anim>
                                  </p:childTnLst>
                                </p:cTn>
                              </p:par>
                            </p:childTnLst>
                          </p:cTn>
                        </p:par>
                        <p:par>
                          <p:cTn id="42" fill="hold">
                            <p:stCondLst>
                              <p:cond delay="500"/>
                            </p:stCondLst>
                            <p:childTnLst>
                              <p:par>
                                <p:cTn id="43" presetID="2" presetClass="entr" presetSubtype="1" fill="hold" nodeType="afterEffect">
                                  <p:stCondLst>
                                    <p:cond delay="0"/>
                                  </p:stCondLst>
                                  <p:childTnLst>
                                    <p:set>
                                      <p:cBhvr>
                                        <p:cTn id="44" dur="1" fill="hold">
                                          <p:stCondLst>
                                            <p:cond delay="0"/>
                                          </p:stCondLst>
                                        </p:cTn>
                                        <p:tgtEl>
                                          <p:spTgt spid="2"/>
                                        </p:tgtEl>
                                        <p:attrNameLst>
                                          <p:attrName>style.visibility</p:attrName>
                                        </p:attrNameLst>
                                      </p:cBhvr>
                                      <p:to>
                                        <p:strVal val="visible"/>
                                      </p:to>
                                    </p:set>
                                    <p:anim calcmode="lin" valueType="num">
                                      <p:cBhvr additive="base">
                                        <p:cTn id="45" dur="500" fill="hold"/>
                                        <p:tgtEl>
                                          <p:spTgt spid="2"/>
                                        </p:tgtEl>
                                        <p:attrNameLst>
                                          <p:attrName>ppt_x</p:attrName>
                                        </p:attrNameLst>
                                      </p:cBhvr>
                                      <p:tavLst>
                                        <p:tav tm="0">
                                          <p:val>
                                            <p:strVal val="#ppt_x"/>
                                          </p:val>
                                        </p:tav>
                                        <p:tav tm="100000">
                                          <p:val>
                                            <p:strVal val="#ppt_x"/>
                                          </p:val>
                                        </p:tav>
                                      </p:tavLst>
                                    </p:anim>
                                    <p:anim calcmode="lin" valueType="num">
                                      <p:cBhvr additive="base">
                                        <p:cTn id="46"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1" fill="hold" nodeType="click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additive="base">
                                        <p:cTn id="51" dur="500" fill="hold"/>
                                        <p:tgtEl>
                                          <p:spTgt spid="5"/>
                                        </p:tgtEl>
                                        <p:attrNameLst>
                                          <p:attrName>ppt_x</p:attrName>
                                        </p:attrNameLst>
                                      </p:cBhvr>
                                      <p:tavLst>
                                        <p:tav tm="0">
                                          <p:val>
                                            <p:strVal val="#ppt_x"/>
                                          </p:val>
                                        </p:tav>
                                        <p:tav tm="100000">
                                          <p:val>
                                            <p:strVal val="#ppt_x"/>
                                          </p:val>
                                        </p:tav>
                                      </p:tavLst>
                                    </p:anim>
                                    <p:anim calcmode="lin" valueType="num">
                                      <p:cBhvr additive="base">
                                        <p:cTn id="52"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1" fill="hold" nodeType="click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additive="base">
                                        <p:cTn id="57" dur="500" fill="hold"/>
                                        <p:tgtEl>
                                          <p:spTgt spid="6"/>
                                        </p:tgtEl>
                                        <p:attrNameLst>
                                          <p:attrName>ppt_x</p:attrName>
                                        </p:attrNameLst>
                                      </p:cBhvr>
                                      <p:tavLst>
                                        <p:tav tm="0">
                                          <p:val>
                                            <p:strVal val="#ppt_x"/>
                                          </p:val>
                                        </p:tav>
                                        <p:tav tm="100000">
                                          <p:val>
                                            <p:strVal val="#ppt_x"/>
                                          </p:val>
                                        </p:tav>
                                      </p:tavLst>
                                    </p:anim>
                                    <p:anim calcmode="lin" valueType="num">
                                      <p:cBhvr additive="base">
                                        <p:cTn id="5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17" presetClass="entr" presetSubtype="2" fill="hold" grpId="0" nodeType="clickEffect">
                                  <p:stCondLst>
                                    <p:cond delay="0"/>
                                  </p:stCondLst>
                                  <p:childTnLst>
                                    <p:set>
                                      <p:cBhvr>
                                        <p:cTn id="62" dur="1" fill="hold">
                                          <p:stCondLst>
                                            <p:cond delay="0"/>
                                          </p:stCondLst>
                                        </p:cTn>
                                        <p:tgtEl>
                                          <p:spTgt spid="230673"/>
                                        </p:tgtEl>
                                        <p:attrNameLst>
                                          <p:attrName>style.visibility</p:attrName>
                                        </p:attrNameLst>
                                      </p:cBhvr>
                                      <p:to>
                                        <p:strVal val="visible"/>
                                      </p:to>
                                    </p:set>
                                    <p:anim calcmode="lin" valueType="num">
                                      <p:cBhvr>
                                        <p:cTn id="63" dur="500" fill="hold"/>
                                        <p:tgtEl>
                                          <p:spTgt spid="230673"/>
                                        </p:tgtEl>
                                        <p:attrNameLst>
                                          <p:attrName>ppt_x</p:attrName>
                                        </p:attrNameLst>
                                      </p:cBhvr>
                                      <p:tavLst>
                                        <p:tav tm="0">
                                          <p:val>
                                            <p:strVal val="#ppt_x+#ppt_w/2"/>
                                          </p:val>
                                        </p:tav>
                                        <p:tav tm="100000">
                                          <p:val>
                                            <p:strVal val="#ppt_x"/>
                                          </p:val>
                                        </p:tav>
                                      </p:tavLst>
                                    </p:anim>
                                    <p:anim calcmode="lin" valueType="num">
                                      <p:cBhvr>
                                        <p:cTn id="64" dur="500" fill="hold"/>
                                        <p:tgtEl>
                                          <p:spTgt spid="230673"/>
                                        </p:tgtEl>
                                        <p:attrNameLst>
                                          <p:attrName>ppt_y</p:attrName>
                                        </p:attrNameLst>
                                      </p:cBhvr>
                                      <p:tavLst>
                                        <p:tav tm="0">
                                          <p:val>
                                            <p:strVal val="#ppt_y"/>
                                          </p:val>
                                        </p:tav>
                                        <p:tav tm="100000">
                                          <p:val>
                                            <p:strVal val="#ppt_y"/>
                                          </p:val>
                                        </p:tav>
                                      </p:tavLst>
                                    </p:anim>
                                    <p:anim calcmode="lin" valueType="num">
                                      <p:cBhvr>
                                        <p:cTn id="65" dur="500" fill="hold"/>
                                        <p:tgtEl>
                                          <p:spTgt spid="230673"/>
                                        </p:tgtEl>
                                        <p:attrNameLst>
                                          <p:attrName>ppt_w</p:attrName>
                                        </p:attrNameLst>
                                      </p:cBhvr>
                                      <p:tavLst>
                                        <p:tav tm="0">
                                          <p:val>
                                            <p:fltVal val="0"/>
                                          </p:val>
                                        </p:tav>
                                        <p:tav tm="100000">
                                          <p:val>
                                            <p:strVal val="#ppt_w"/>
                                          </p:val>
                                        </p:tav>
                                      </p:tavLst>
                                    </p:anim>
                                    <p:anim calcmode="lin" valueType="num">
                                      <p:cBhvr>
                                        <p:cTn id="66" dur="500" fill="hold"/>
                                        <p:tgtEl>
                                          <p:spTgt spid="230673"/>
                                        </p:tgtEl>
                                        <p:attrNameLst>
                                          <p:attrName>ppt_h</p:attrName>
                                        </p:attrNameLst>
                                      </p:cBhvr>
                                      <p:tavLst>
                                        <p:tav tm="0">
                                          <p:val>
                                            <p:strVal val="#ppt_h"/>
                                          </p:val>
                                        </p:tav>
                                        <p:tav tm="100000">
                                          <p:val>
                                            <p:strVal val="#ppt_h"/>
                                          </p:val>
                                        </p:tav>
                                      </p:tavLst>
                                    </p:anim>
                                  </p:childTnLst>
                                </p:cTn>
                              </p:par>
                            </p:childTnLst>
                          </p:cTn>
                        </p:par>
                      </p:childTnLst>
                    </p:cTn>
                  </p:par>
                  <p:par>
                    <p:cTn id="67" fill="hold">
                      <p:stCondLst>
                        <p:cond delay="indefinite"/>
                      </p:stCondLst>
                      <p:childTnLst>
                        <p:par>
                          <p:cTn id="68" fill="hold">
                            <p:stCondLst>
                              <p:cond delay="0"/>
                            </p:stCondLst>
                            <p:childTnLst>
                              <p:par>
                                <p:cTn id="69" presetID="17" presetClass="entr" presetSubtype="2" fill="hold" grpId="0" nodeType="clickEffect">
                                  <p:stCondLst>
                                    <p:cond delay="0"/>
                                  </p:stCondLst>
                                  <p:childTnLst>
                                    <p:set>
                                      <p:cBhvr>
                                        <p:cTn id="70" dur="1" fill="hold">
                                          <p:stCondLst>
                                            <p:cond delay="0"/>
                                          </p:stCondLst>
                                        </p:cTn>
                                        <p:tgtEl>
                                          <p:spTgt spid="230674"/>
                                        </p:tgtEl>
                                        <p:attrNameLst>
                                          <p:attrName>style.visibility</p:attrName>
                                        </p:attrNameLst>
                                      </p:cBhvr>
                                      <p:to>
                                        <p:strVal val="visible"/>
                                      </p:to>
                                    </p:set>
                                    <p:anim calcmode="lin" valueType="num">
                                      <p:cBhvr>
                                        <p:cTn id="71" dur="500" fill="hold"/>
                                        <p:tgtEl>
                                          <p:spTgt spid="230674"/>
                                        </p:tgtEl>
                                        <p:attrNameLst>
                                          <p:attrName>ppt_x</p:attrName>
                                        </p:attrNameLst>
                                      </p:cBhvr>
                                      <p:tavLst>
                                        <p:tav tm="0">
                                          <p:val>
                                            <p:strVal val="#ppt_x+#ppt_w/2"/>
                                          </p:val>
                                        </p:tav>
                                        <p:tav tm="100000">
                                          <p:val>
                                            <p:strVal val="#ppt_x"/>
                                          </p:val>
                                        </p:tav>
                                      </p:tavLst>
                                    </p:anim>
                                    <p:anim calcmode="lin" valueType="num">
                                      <p:cBhvr>
                                        <p:cTn id="72" dur="500" fill="hold"/>
                                        <p:tgtEl>
                                          <p:spTgt spid="230674"/>
                                        </p:tgtEl>
                                        <p:attrNameLst>
                                          <p:attrName>ppt_y</p:attrName>
                                        </p:attrNameLst>
                                      </p:cBhvr>
                                      <p:tavLst>
                                        <p:tav tm="0">
                                          <p:val>
                                            <p:strVal val="#ppt_y"/>
                                          </p:val>
                                        </p:tav>
                                        <p:tav tm="100000">
                                          <p:val>
                                            <p:strVal val="#ppt_y"/>
                                          </p:val>
                                        </p:tav>
                                      </p:tavLst>
                                    </p:anim>
                                    <p:anim calcmode="lin" valueType="num">
                                      <p:cBhvr>
                                        <p:cTn id="73" dur="500" fill="hold"/>
                                        <p:tgtEl>
                                          <p:spTgt spid="230674"/>
                                        </p:tgtEl>
                                        <p:attrNameLst>
                                          <p:attrName>ppt_w</p:attrName>
                                        </p:attrNameLst>
                                      </p:cBhvr>
                                      <p:tavLst>
                                        <p:tav tm="0">
                                          <p:val>
                                            <p:fltVal val="0"/>
                                          </p:val>
                                        </p:tav>
                                        <p:tav tm="100000">
                                          <p:val>
                                            <p:strVal val="#ppt_w"/>
                                          </p:val>
                                        </p:tav>
                                      </p:tavLst>
                                    </p:anim>
                                    <p:anim calcmode="lin" valueType="num">
                                      <p:cBhvr>
                                        <p:cTn id="74" dur="500" fill="hold"/>
                                        <p:tgtEl>
                                          <p:spTgt spid="230674"/>
                                        </p:tgtEl>
                                        <p:attrNameLst>
                                          <p:attrName>ppt_h</p:attrName>
                                        </p:attrNameLst>
                                      </p:cBhvr>
                                      <p:tavLst>
                                        <p:tav tm="0">
                                          <p:val>
                                            <p:strVal val="#ppt_h"/>
                                          </p:val>
                                        </p:tav>
                                        <p:tav tm="100000">
                                          <p:val>
                                            <p:strVal val="#ppt_h"/>
                                          </p:val>
                                        </p:tav>
                                      </p:tavLst>
                                    </p:anim>
                                  </p:childTnLst>
                                </p:cTn>
                              </p:par>
                            </p:childTnLst>
                          </p:cTn>
                        </p:par>
                      </p:childTnLst>
                    </p:cTn>
                  </p:par>
                  <p:par>
                    <p:cTn id="75" fill="hold">
                      <p:stCondLst>
                        <p:cond delay="indefinite"/>
                      </p:stCondLst>
                      <p:childTnLst>
                        <p:par>
                          <p:cTn id="76" fill="hold">
                            <p:stCondLst>
                              <p:cond delay="0"/>
                            </p:stCondLst>
                            <p:childTnLst>
                              <p:par>
                                <p:cTn id="77" presetID="17" presetClass="entr" presetSubtype="2" fill="hold" grpId="0" nodeType="clickEffect">
                                  <p:stCondLst>
                                    <p:cond delay="0"/>
                                  </p:stCondLst>
                                  <p:childTnLst>
                                    <p:set>
                                      <p:cBhvr>
                                        <p:cTn id="78" dur="1" fill="hold">
                                          <p:stCondLst>
                                            <p:cond delay="0"/>
                                          </p:stCondLst>
                                        </p:cTn>
                                        <p:tgtEl>
                                          <p:spTgt spid="230675"/>
                                        </p:tgtEl>
                                        <p:attrNameLst>
                                          <p:attrName>style.visibility</p:attrName>
                                        </p:attrNameLst>
                                      </p:cBhvr>
                                      <p:to>
                                        <p:strVal val="visible"/>
                                      </p:to>
                                    </p:set>
                                    <p:anim calcmode="lin" valueType="num">
                                      <p:cBhvr>
                                        <p:cTn id="79" dur="500" fill="hold"/>
                                        <p:tgtEl>
                                          <p:spTgt spid="230675"/>
                                        </p:tgtEl>
                                        <p:attrNameLst>
                                          <p:attrName>ppt_x</p:attrName>
                                        </p:attrNameLst>
                                      </p:cBhvr>
                                      <p:tavLst>
                                        <p:tav tm="0">
                                          <p:val>
                                            <p:strVal val="#ppt_x+#ppt_w/2"/>
                                          </p:val>
                                        </p:tav>
                                        <p:tav tm="100000">
                                          <p:val>
                                            <p:strVal val="#ppt_x"/>
                                          </p:val>
                                        </p:tav>
                                      </p:tavLst>
                                    </p:anim>
                                    <p:anim calcmode="lin" valueType="num">
                                      <p:cBhvr>
                                        <p:cTn id="80" dur="500" fill="hold"/>
                                        <p:tgtEl>
                                          <p:spTgt spid="230675"/>
                                        </p:tgtEl>
                                        <p:attrNameLst>
                                          <p:attrName>ppt_y</p:attrName>
                                        </p:attrNameLst>
                                      </p:cBhvr>
                                      <p:tavLst>
                                        <p:tav tm="0">
                                          <p:val>
                                            <p:strVal val="#ppt_y"/>
                                          </p:val>
                                        </p:tav>
                                        <p:tav tm="100000">
                                          <p:val>
                                            <p:strVal val="#ppt_y"/>
                                          </p:val>
                                        </p:tav>
                                      </p:tavLst>
                                    </p:anim>
                                    <p:anim calcmode="lin" valueType="num">
                                      <p:cBhvr>
                                        <p:cTn id="81" dur="500" fill="hold"/>
                                        <p:tgtEl>
                                          <p:spTgt spid="230675"/>
                                        </p:tgtEl>
                                        <p:attrNameLst>
                                          <p:attrName>ppt_w</p:attrName>
                                        </p:attrNameLst>
                                      </p:cBhvr>
                                      <p:tavLst>
                                        <p:tav tm="0">
                                          <p:val>
                                            <p:fltVal val="0"/>
                                          </p:val>
                                        </p:tav>
                                        <p:tav tm="100000">
                                          <p:val>
                                            <p:strVal val="#ppt_w"/>
                                          </p:val>
                                        </p:tav>
                                      </p:tavLst>
                                    </p:anim>
                                    <p:anim calcmode="lin" valueType="num">
                                      <p:cBhvr>
                                        <p:cTn id="82" dur="500" fill="hold"/>
                                        <p:tgtEl>
                                          <p:spTgt spid="230675"/>
                                        </p:tgtEl>
                                        <p:attrNameLst>
                                          <p:attrName>ppt_h</p:attrName>
                                        </p:attrNameLst>
                                      </p:cBhvr>
                                      <p:tavLst>
                                        <p:tav tm="0">
                                          <p:val>
                                            <p:strVal val="#ppt_h"/>
                                          </p:val>
                                        </p:tav>
                                        <p:tav tm="100000">
                                          <p:val>
                                            <p:strVal val="#ppt_h"/>
                                          </p:val>
                                        </p:tav>
                                      </p:tavLst>
                                    </p:anim>
                                  </p:childTnLst>
                                </p:cTn>
                              </p:par>
                            </p:childTnLst>
                          </p:cTn>
                        </p:par>
                      </p:childTnLst>
                    </p:cTn>
                  </p:par>
                  <p:par>
                    <p:cTn id="83" fill="hold">
                      <p:stCondLst>
                        <p:cond delay="indefinite"/>
                      </p:stCondLst>
                      <p:childTnLst>
                        <p:par>
                          <p:cTn id="84" fill="hold">
                            <p:stCondLst>
                              <p:cond delay="0"/>
                            </p:stCondLst>
                            <p:childTnLst>
                              <p:par>
                                <p:cTn id="85" presetID="17" presetClass="entr" presetSubtype="2" fill="hold" grpId="0" nodeType="clickEffect">
                                  <p:stCondLst>
                                    <p:cond delay="0"/>
                                  </p:stCondLst>
                                  <p:childTnLst>
                                    <p:set>
                                      <p:cBhvr>
                                        <p:cTn id="86" dur="1" fill="hold">
                                          <p:stCondLst>
                                            <p:cond delay="0"/>
                                          </p:stCondLst>
                                        </p:cTn>
                                        <p:tgtEl>
                                          <p:spTgt spid="230676"/>
                                        </p:tgtEl>
                                        <p:attrNameLst>
                                          <p:attrName>style.visibility</p:attrName>
                                        </p:attrNameLst>
                                      </p:cBhvr>
                                      <p:to>
                                        <p:strVal val="visible"/>
                                      </p:to>
                                    </p:set>
                                    <p:anim calcmode="lin" valueType="num">
                                      <p:cBhvr>
                                        <p:cTn id="87" dur="500" fill="hold"/>
                                        <p:tgtEl>
                                          <p:spTgt spid="230676"/>
                                        </p:tgtEl>
                                        <p:attrNameLst>
                                          <p:attrName>ppt_x</p:attrName>
                                        </p:attrNameLst>
                                      </p:cBhvr>
                                      <p:tavLst>
                                        <p:tav tm="0">
                                          <p:val>
                                            <p:strVal val="#ppt_x+#ppt_w/2"/>
                                          </p:val>
                                        </p:tav>
                                        <p:tav tm="100000">
                                          <p:val>
                                            <p:strVal val="#ppt_x"/>
                                          </p:val>
                                        </p:tav>
                                      </p:tavLst>
                                    </p:anim>
                                    <p:anim calcmode="lin" valueType="num">
                                      <p:cBhvr>
                                        <p:cTn id="88" dur="500" fill="hold"/>
                                        <p:tgtEl>
                                          <p:spTgt spid="230676"/>
                                        </p:tgtEl>
                                        <p:attrNameLst>
                                          <p:attrName>ppt_y</p:attrName>
                                        </p:attrNameLst>
                                      </p:cBhvr>
                                      <p:tavLst>
                                        <p:tav tm="0">
                                          <p:val>
                                            <p:strVal val="#ppt_y"/>
                                          </p:val>
                                        </p:tav>
                                        <p:tav tm="100000">
                                          <p:val>
                                            <p:strVal val="#ppt_y"/>
                                          </p:val>
                                        </p:tav>
                                      </p:tavLst>
                                    </p:anim>
                                    <p:anim calcmode="lin" valueType="num">
                                      <p:cBhvr>
                                        <p:cTn id="89" dur="500" fill="hold"/>
                                        <p:tgtEl>
                                          <p:spTgt spid="230676"/>
                                        </p:tgtEl>
                                        <p:attrNameLst>
                                          <p:attrName>ppt_w</p:attrName>
                                        </p:attrNameLst>
                                      </p:cBhvr>
                                      <p:tavLst>
                                        <p:tav tm="0">
                                          <p:val>
                                            <p:fltVal val="0"/>
                                          </p:val>
                                        </p:tav>
                                        <p:tav tm="100000">
                                          <p:val>
                                            <p:strVal val="#ppt_w"/>
                                          </p:val>
                                        </p:tav>
                                      </p:tavLst>
                                    </p:anim>
                                    <p:anim calcmode="lin" valueType="num">
                                      <p:cBhvr>
                                        <p:cTn id="90" dur="500" fill="hold"/>
                                        <p:tgtEl>
                                          <p:spTgt spid="230676"/>
                                        </p:tgtEl>
                                        <p:attrNameLst>
                                          <p:attrName>ppt_h</p:attrName>
                                        </p:attrNameLst>
                                      </p:cBhvr>
                                      <p:tavLst>
                                        <p:tav tm="0">
                                          <p:val>
                                            <p:strVal val="#ppt_h"/>
                                          </p:val>
                                        </p:tav>
                                        <p:tav tm="100000">
                                          <p:val>
                                            <p:strVal val="#ppt_h"/>
                                          </p:val>
                                        </p:tav>
                                      </p:tavLst>
                                    </p:anim>
                                  </p:childTnLst>
                                </p:cTn>
                              </p:par>
                            </p:childTnLst>
                          </p:cTn>
                        </p:par>
                      </p:childTnLst>
                    </p:cTn>
                  </p:par>
                  <p:par>
                    <p:cTn id="91" fill="hold">
                      <p:stCondLst>
                        <p:cond delay="indefinite"/>
                      </p:stCondLst>
                      <p:childTnLst>
                        <p:par>
                          <p:cTn id="92" fill="hold">
                            <p:stCondLst>
                              <p:cond delay="0"/>
                            </p:stCondLst>
                            <p:childTnLst>
                              <p:par>
                                <p:cTn id="93" presetID="17" presetClass="entr" presetSubtype="2" fill="hold" grpId="0" nodeType="clickEffect">
                                  <p:stCondLst>
                                    <p:cond delay="0"/>
                                  </p:stCondLst>
                                  <p:childTnLst>
                                    <p:set>
                                      <p:cBhvr>
                                        <p:cTn id="94" dur="1" fill="hold">
                                          <p:stCondLst>
                                            <p:cond delay="0"/>
                                          </p:stCondLst>
                                        </p:cTn>
                                        <p:tgtEl>
                                          <p:spTgt spid="230677"/>
                                        </p:tgtEl>
                                        <p:attrNameLst>
                                          <p:attrName>style.visibility</p:attrName>
                                        </p:attrNameLst>
                                      </p:cBhvr>
                                      <p:to>
                                        <p:strVal val="visible"/>
                                      </p:to>
                                    </p:set>
                                    <p:anim calcmode="lin" valueType="num">
                                      <p:cBhvr>
                                        <p:cTn id="95" dur="500" fill="hold"/>
                                        <p:tgtEl>
                                          <p:spTgt spid="230677"/>
                                        </p:tgtEl>
                                        <p:attrNameLst>
                                          <p:attrName>ppt_x</p:attrName>
                                        </p:attrNameLst>
                                      </p:cBhvr>
                                      <p:tavLst>
                                        <p:tav tm="0">
                                          <p:val>
                                            <p:strVal val="#ppt_x+#ppt_w/2"/>
                                          </p:val>
                                        </p:tav>
                                        <p:tav tm="100000">
                                          <p:val>
                                            <p:strVal val="#ppt_x"/>
                                          </p:val>
                                        </p:tav>
                                      </p:tavLst>
                                    </p:anim>
                                    <p:anim calcmode="lin" valueType="num">
                                      <p:cBhvr>
                                        <p:cTn id="96" dur="500" fill="hold"/>
                                        <p:tgtEl>
                                          <p:spTgt spid="230677"/>
                                        </p:tgtEl>
                                        <p:attrNameLst>
                                          <p:attrName>ppt_y</p:attrName>
                                        </p:attrNameLst>
                                      </p:cBhvr>
                                      <p:tavLst>
                                        <p:tav tm="0">
                                          <p:val>
                                            <p:strVal val="#ppt_y"/>
                                          </p:val>
                                        </p:tav>
                                        <p:tav tm="100000">
                                          <p:val>
                                            <p:strVal val="#ppt_y"/>
                                          </p:val>
                                        </p:tav>
                                      </p:tavLst>
                                    </p:anim>
                                    <p:anim calcmode="lin" valueType="num">
                                      <p:cBhvr>
                                        <p:cTn id="97" dur="500" fill="hold"/>
                                        <p:tgtEl>
                                          <p:spTgt spid="230677"/>
                                        </p:tgtEl>
                                        <p:attrNameLst>
                                          <p:attrName>ppt_w</p:attrName>
                                        </p:attrNameLst>
                                      </p:cBhvr>
                                      <p:tavLst>
                                        <p:tav tm="0">
                                          <p:val>
                                            <p:fltVal val="0"/>
                                          </p:val>
                                        </p:tav>
                                        <p:tav tm="100000">
                                          <p:val>
                                            <p:strVal val="#ppt_w"/>
                                          </p:val>
                                        </p:tav>
                                      </p:tavLst>
                                    </p:anim>
                                    <p:anim calcmode="lin" valueType="num">
                                      <p:cBhvr>
                                        <p:cTn id="98" dur="500" fill="hold"/>
                                        <p:tgtEl>
                                          <p:spTgt spid="230677"/>
                                        </p:tgtEl>
                                        <p:attrNameLst>
                                          <p:attrName>ppt_h</p:attrName>
                                        </p:attrNameLst>
                                      </p:cBhvr>
                                      <p:tavLst>
                                        <p:tav tm="0">
                                          <p:val>
                                            <p:strVal val="#ppt_h"/>
                                          </p:val>
                                        </p:tav>
                                        <p:tav tm="100000">
                                          <p:val>
                                            <p:strVal val="#ppt_h"/>
                                          </p:val>
                                        </p:tav>
                                      </p:tavLst>
                                    </p:anim>
                                  </p:childTnLst>
                                </p:cTn>
                              </p:par>
                            </p:childTnLst>
                          </p:cTn>
                        </p:par>
                      </p:childTnLst>
                    </p:cTn>
                  </p:par>
                  <p:par>
                    <p:cTn id="99" fill="hold">
                      <p:stCondLst>
                        <p:cond delay="indefinite"/>
                      </p:stCondLst>
                      <p:childTnLst>
                        <p:par>
                          <p:cTn id="100" fill="hold">
                            <p:stCondLst>
                              <p:cond delay="0"/>
                            </p:stCondLst>
                            <p:childTnLst>
                              <p:par>
                                <p:cTn id="101" presetID="17" presetClass="entr" presetSubtype="2" fill="hold" grpId="0" nodeType="clickEffect">
                                  <p:stCondLst>
                                    <p:cond delay="0"/>
                                  </p:stCondLst>
                                  <p:childTnLst>
                                    <p:set>
                                      <p:cBhvr>
                                        <p:cTn id="102" dur="1" fill="hold">
                                          <p:stCondLst>
                                            <p:cond delay="0"/>
                                          </p:stCondLst>
                                        </p:cTn>
                                        <p:tgtEl>
                                          <p:spTgt spid="230678"/>
                                        </p:tgtEl>
                                        <p:attrNameLst>
                                          <p:attrName>style.visibility</p:attrName>
                                        </p:attrNameLst>
                                      </p:cBhvr>
                                      <p:to>
                                        <p:strVal val="visible"/>
                                      </p:to>
                                    </p:set>
                                    <p:anim calcmode="lin" valueType="num">
                                      <p:cBhvr>
                                        <p:cTn id="103" dur="500" fill="hold"/>
                                        <p:tgtEl>
                                          <p:spTgt spid="230678"/>
                                        </p:tgtEl>
                                        <p:attrNameLst>
                                          <p:attrName>ppt_x</p:attrName>
                                        </p:attrNameLst>
                                      </p:cBhvr>
                                      <p:tavLst>
                                        <p:tav tm="0">
                                          <p:val>
                                            <p:strVal val="#ppt_x+#ppt_w/2"/>
                                          </p:val>
                                        </p:tav>
                                        <p:tav tm="100000">
                                          <p:val>
                                            <p:strVal val="#ppt_x"/>
                                          </p:val>
                                        </p:tav>
                                      </p:tavLst>
                                    </p:anim>
                                    <p:anim calcmode="lin" valueType="num">
                                      <p:cBhvr>
                                        <p:cTn id="104" dur="500" fill="hold"/>
                                        <p:tgtEl>
                                          <p:spTgt spid="230678"/>
                                        </p:tgtEl>
                                        <p:attrNameLst>
                                          <p:attrName>ppt_y</p:attrName>
                                        </p:attrNameLst>
                                      </p:cBhvr>
                                      <p:tavLst>
                                        <p:tav tm="0">
                                          <p:val>
                                            <p:strVal val="#ppt_y"/>
                                          </p:val>
                                        </p:tav>
                                        <p:tav tm="100000">
                                          <p:val>
                                            <p:strVal val="#ppt_y"/>
                                          </p:val>
                                        </p:tav>
                                      </p:tavLst>
                                    </p:anim>
                                    <p:anim calcmode="lin" valueType="num">
                                      <p:cBhvr>
                                        <p:cTn id="105" dur="500" fill="hold"/>
                                        <p:tgtEl>
                                          <p:spTgt spid="230678"/>
                                        </p:tgtEl>
                                        <p:attrNameLst>
                                          <p:attrName>ppt_w</p:attrName>
                                        </p:attrNameLst>
                                      </p:cBhvr>
                                      <p:tavLst>
                                        <p:tav tm="0">
                                          <p:val>
                                            <p:fltVal val="0"/>
                                          </p:val>
                                        </p:tav>
                                        <p:tav tm="100000">
                                          <p:val>
                                            <p:strVal val="#ppt_w"/>
                                          </p:val>
                                        </p:tav>
                                      </p:tavLst>
                                    </p:anim>
                                    <p:anim calcmode="lin" valueType="num">
                                      <p:cBhvr>
                                        <p:cTn id="106" dur="500" fill="hold"/>
                                        <p:tgtEl>
                                          <p:spTgt spid="230678"/>
                                        </p:tgtEl>
                                        <p:attrNameLst>
                                          <p:attrName>ppt_h</p:attrName>
                                        </p:attrNameLst>
                                      </p:cBhvr>
                                      <p:tavLst>
                                        <p:tav tm="0">
                                          <p:val>
                                            <p:strVal val="#ppt_h"/>
                                          </p:val>
                                        </p:tav>
                                        <p:tav tm="100000">
                                          <p:val>
                                            <p:strVal val="#ppt_h"/>
                                          </p:val>
                                        </p:tav>
                                      </p:tavLst>
                                    </p:anim>
                                  </p:childTnLst>
                                </p:cTn>
                              </p:par>
                            </p:childTnLst>
                          </p:cTn>
                        </p:par>
                      </p:childTnLst>
                    </p:cTn>
                  </p:par>
                  <p:par>
                    <p:cTn id="107" fill="hold">
                      <p:stCondLst>
                        <p:cond delay="indefinite"/>
                      </p:stCondLst>
                      <p:childTnLst>
                        <p:par>
                          <p:cTn id="108" fill="hold">
                            <p:stCondLst>
                              <p:cond delay="0"/>
                            </p:stCondLst>
                            <p:childTnLst>
                              <p:par>
                                <p:cTn id="109" presetID="9" presetClass="entr" presetSubtype="0" fill="hold" grpId="0" nodeType="clickEffect">
                                  <p:stCondLst>
                                    <p:cond delay="0"/>
                                  </p:stCondLst>
                                  <p:childTnLst>
                                    <p:set>
                                      <p:cBhvr>
                                        <p:cTn id="110" dur="1" fill="hold">
                                          <p:stCondLst>
                                            <p:cond delay="0"/>
                                          </p:stCondLst>
                                        </p:cTn>
                                        <p:tgtEl>
                                          <p:spTgt spid="230680"/>
                                        </p:tgtEl>
                                        <p:attrNameLst>
                                          <p:attrName>style.visibility</p:attrName>
                                        </p:attrNameLst>
                                      </p:cBhvr>
                                      <p:to>
                                        <p:strVal val="visible"/>
                                      </p:to>
                                    </p:set>
                                    <p:animEffect transition="in" filter="dissolve">
                                      <p:cBhvr>
                                        <p:cTn id="111" dur="500"/>
                                        <p:tgtEl>
                                          <p:spTgt spid="230680"/>
                                        </p:tgtEl>
                                      </p:cBhvr>
                                    </p:animEffect>
                                  </p:childTnLst>
                                </p:cTn>
                              </p:par>
                            </p:childTnLst>
                          </p:cTn>
                        </p:par>
                      </p:childTnLst>
                    </p:cTn>
                  </p:par>
                  <p:par>
                    <p:cTn id="112" fill="hold">
                      <p:stCondLst>
                        <p:cond delay="indefinite"/>
                      </p:stCondLst>
                      <p:childTnLst>
                        <p:par>
                          <p:cTn id="113" fill="hold">
                            <p:stCondLst>
                              <p:cond delay="0"/>
                            </p:stCondLst>
                            <p:childTnLst>
                              <p:par>
                                <p:cTn id="114" presetID="9" presetClass="entr" presetSubtype="0" fill="hold" grpId="0" nodeType="clickEffect">
                                  <p:stCondLst>
                                    <p:cond delay="0"/>
                                  </p:stCondLst>
                                  <p:childTnLst>
                                    <p:set>
                                      <p:cBhvr>
                                        <p:cTn id="115" dur="1" fill="hold">
                                          <p:stCondLst>
                                            <p:cond delay="0"/>
                                          </p:stCondLst>
                                        </p:cTn>
                                        <p:tgtEl>
                                          <p:spTgt spid="230679"/>
                                        </p:tgtEl>
                                        <p:attrNameLst>
                                          <p:attrName>style.visibility</p:attrName>
                                        </p:attrNameLst>
                                      </p:cBhvr>
                                      <p:to>
                                        <p:strVal val="visible"/>
                                      </p:to>
                                    </p:set>
                                    <p:animEffect transition="in" filter="dissolve">
                                      <p:cBhvr>
                                        <p:cTn id="116" dur="500"/>
                                        <p:tgtEl>
                                          <p:spTgt spid="2306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0613" grpId="0" animBg="1" autoUpdateAnimBg="0"/>
      <p:bldP spid="230614" grpId="0" animBg="1" autoUpdateAnimBg="0"/>
      <p:bldP spid="230615" grpId="0" animBg="1" autoUpdateAnimBg="0"/>
      <p:bldP spid="230616" grpId="0" animBg="1" autoUpdateAnimBg="0"/>
      <p:bldP spid="230617" grpId="0" uiExpand="1" animBg="1" autoUpdateAnimBg="0"/>
      <p:bldP spid="230673" grpId="0" animBg="1" autoUpdateAnimBg="0"/>
      <p:bldP spid="230674" grpId="0" animBg="1" autoUpdateAnimBg="0"/>
      <p:bldP spid="230675" grpId="0" animBg="1" autoUpdateAnimBg="0"/>
      <p:bldP spid="230676" grpId="0" animBg="1" autoUpdateAnimBg="0"/>
      <p:bldP spid="230677" grpId="0" animBg="1" autoUpdateAnimBg="0"/>
      <p:bldP spid="230678" grpId="0" animBg="1" autoUpdateAnimBg="0"/>
      <p:bldP spid="230679" grpId="0" animBg="1" autoUpdateAnimBg="0"/>
      <p:bldP spid="230680" grpId="0" animBg="1"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40" y="1285860"/>
            <a:ext cx="9144000" cy="5000660"/>
          </a:xfrm>
          <a:prstGeom prst="rect">
            <a:avLst/>
          </a:prstGeom>
          <a:solidFill>
            <a:schemeClr val="bg1">
              <a:alpha val="6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426" name="Rectangle 2"/>
          <p:cNvSpPr>
            <a:spLocks noGrp="1" noChangeArrowheads="1"/>
          </p:cNvSpPr>
          <p:nvPr>
            <p:ph type="title"/>
          </p:nvPr>
        </p:nvSpPr>
        <p:spPr/>
        <p:txBody>
          <a:bodyPr/>
          <a:lstStyle/>
          <a:p>
            <a:r>
              <a:rPr lang="zh-CN" altLang="en-US" dirty="0"/>
              <a:t>本章重点小结</a:t>
            </a:r>
          </a:p>
        </p:txBody>
      </p:sp>
      <p:sp>
        <p:nvSpPr>
          <p:cNvPr id="231427" name="Rectangle 3"/>
          <p:cNvSpPr>
            <a:spLocks noGrp="1" noChangeArrowheads="1"/>
          </p:cNvSpPr>
          <p:nvPr>
            <p:ph type="body" idx="1"/>
          </p:nvPr>
        </p:nvSpPr>
        <p:spPr>
          <a:xfrm>
            <a:off x="1357290" y="1600201"/>
            <a:ext cx="7329510" cy="3900502"/>
          </a:xfrm>
        </p:spPr>
        <p:txBody>
          <a:bodyPr>
            <a:normAutofit/>
          </a:bodyPr>
          <a:lstStyle/>
          <a:p>
            <a:r>
              <a:rPr lang="zh-CN" altLang="en-US" sz="3600" b="1" dirty="0"/>
              <a:t>复用的概念和分类</a:t>
            </a:r>
          </a:p>
          <a:p>
            <a:r>
              <a:rPr lang="zh-CN" altLang="en-US" sz="3600" b="1" dirty="0"/>
              <a:t>频分复用的带宽计算</a:t>
            </a:r>
          </a:p>
          <a:p>
            <a:r>
              <a:rPr lang="zh-CN" altLang="en-US" sz="3600" b="1" dirty="0"/>
              <a:t>时分复用的带宽计算</a:t>
            </a:r>
          </a:p>
          <a:p>
            <a:r>
              <a:rPr lang="zh-CN" altLang="en-US" sz="3600" b="1" dirty="0"/>
              <a:t>多址技术的常见分类</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40" y="1714488"/>
            <a:ext cx="9144000" cy="4286280"/>
          </a:xfrm>
          <a:prstGeom prst="rect">
            <a:avLst/>
          </a:prstGeom>
          <a:solidFill>
            <a:schemeClr val="bg1">
              <a:alpha val="6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730" name="Rectangle 2"/>
          <p:cNvSpPr>
            <a:spLocks noGrp="1" noChangeArrowheads="1"/>
          </p:cNvSpPr>
          <p:nvPr>
            <p:ph type="title"/>
          </p:nvPr>
        </p:nvSpPr>
        <p:spPr/>
        <p:txBody>
          <a:bodyPr/>
          <a:lstStyle/>
          <a:p>
            <a:r>
              <a:rPr lang="zh-CN" altLang="en-US" dirty="0"/>
              <a:t>三、“复用”和“多址”的关系</a:t>
            </a:r>
          </a:p>
        </p:txBody>
      </p:sp>
      <p:sp>
        <p:nvSpPr>
          <p:cNvPr id="201731" name="Rectangle 3"/>
          <p:cNvSpPr>
            <a:spLocks noGrp="1" noChangeArrowheads="1"/>
          </p:cNvSpPr>
          <p:nvPr>
            <p:ph type="body" idx="1"/>
          </p:nvPr>
        </p:nvSpPr>
        <p:spPr>
          <a:xfrm>
            <a:off x="485804" y="1885952"/>
            <a:ext cx="8229600" cy="4186254"/>
          </a:xfrm>
        </p:spPr>
        <p:txBody>
          <a:bodyPr/>
          <a:lstStyle/>
          <a:p>
            <a:r>
              <a:rPr lang="zh-CN" altLang="en-US" b="1" dirty="0"/>
              <a:t>二者的技术本质是完全一样的</a:t>
            </a:r>
          </a:p>
          <a:p>
            <a:r>
              <a:rPr lang="zh-CN" altLang="en-US" b="1" dirty="0"/>
              <a:t>当上页所述复用技术应用于“</a:t>
            </a:r>
            <a:r>
              <a:rPr lang="zh-CN" altLang="en-US" b="1" dirty="0">
                <a:solidFill>
                  <a:srgbClr val="FF0000"/>
                </a:solidFill>
              </a:rPr>
              <a:t>点到点</a:t>
            </a:r>
            <a:r>
              <a:rPr lang="zh-CN" altLang="en-US" b="1" dirty="0"/>
              <a:t>”的通信方式时，通常叫做“多路复用”</a:t>
            </a:r>
          </a:p>
          <a:p>
            <a:pPr lvl="1"/>
            <a:r>
              <a:rPr lang="zh-CN" altLang="en-US" b="1" dirty="0"/>
              <a:t>例如微波通信、电话数字中继（</a:t>
            </a:r>
            <a:r>
              <a:rPr lang="en-US" altLang="zh-CN" b="1" dirty="0"/>
              <a:t>PCM</a:t>
            </a:r>
            <a:r>
              <a:rPr lang="zh-CN" altLang="en-US" b="1" dirty="0"/>
              <a:t>一次群）</a:t>
            </a:r>
          </a:p>
          <a:p>
            <a:r>
              <a:rPr lang="zh-CN" altLang="en-US" b="1" dirty="0"/>
              <a:t>当复用技术应用于“</a:t>
            </a:r>
            <a:r>
              <a:rPr lang="zh-CN" altLang="en-US" b="1" dirty="0">
                <a:solidFill>
                  <a:srgbClr val="FF0000"/>
                </a:solidFill>
              </a:rPr>
              <a:t>点到多点</a:t>
            </a:r>
            <a:r>
              <a:rPr lang="zh-CN" altLang="en-US" b="1" dirty="0"/>
              <a:t>”的通信方式时，通常叫做“多址接入”</a:t>
            </a:r>
          </a:p>
          <a:p>
            <a:pPr lvl="1"/>
            <a:r>
              <a:rPr lang="zh-CN" altLang="en-US" b="1" dirty="0"/>
              <a:t>例如多个手机同时与基站进行的通信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1731">
                                            <p:txEl>
                                              <p:pRg st="0" end="0"/>
                                            </p:txEl>
                                          </p:spTgt>
                                        </p:tgtEl>
                                        <p:attrNameLst>
                                          <p:attrName>style.visibility</p:attrName>
                                        </p:attrNameLst>
                                      </p:cBhvr>
                                      <p:to>
                                        <p:strVal val="visible"/>
                                      </p:to>
                                    </p:set>
                                    <p:anim calcmode="lin" valueType="num">
                                      <p:cBhvr additive="base">
                                        <p:cTn id="7" dur="500" fill="hold"/>
                                        <p:tgtEl>
                                          <p:spTgt spid="20173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173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1731">
                                            <p:txEl>
                                              <p:pRg st="1" end="1"/>
                                            </p:txEl>
                                          </p:spTgt>
                                        </p:tgtEl>
                                        <p:attrNameLst>
                                          <p:attrName>style.visibility</p:attrName>
                                        </p:attrNameLst>
                                      </p:cBhvr>
                                      <p:to>
                                        <p:strVal val="visible"/>
                                      </p:to>
                                    </p:set>
                                    <p:anim calcmode="lin" valueType="num">
                                      <p:cBhvr additive="base">
                                        <p:cTn id="13" dur="500" fill="hold"/>
                                        <p:tgtEl>
                                          <p:spTgt spid="20173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173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1731">
                                            <p:txEl>
                                              <p:pRg st="2" end="2"/>
                                            </p:txEl>
                                          </p:spTgt>
                                        </p:tgtEl>
                                        <p:attrNameLst>
                                          <p:attrName>style.visibility</p:attrName>
                                        </p:attrNameLst>
                                      </p:cBhvr>
                                      <p:to>
                                        <p:strVal val="visible"/>
                                      </p:to>
                                    </p:set>
                                    <p:anim calcmode="lin" valueType="num">
                                      <p:cBhvr additive="base">
                                        <p:cTn id="19" dur="500" fill="hold"/>
                                        <p:tgtEl>
                                          <p:spTgt spid="20173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173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1731">
                                            <p:txEl>
                                              <p:pRg st="3" end="3"/>
                                            </p:txEl>
                                          </p:spTgt>
                                        </p:tgtEl>
                                        <p:attrNameLst>
                                          <p:attrName>style.visibility</p:attrName>
                                        </p:attrNameLst>
                                      </p:cBhvr>
                                      <p:to>
                                        <p:strVal val="visible"/>
                                      </p:to>
                                    </p:set>
                                    <p:anim calcmode="lin" valueType="num">
                                      <p:cBhvr additive="base">
                                        <p:cTn id="25" dur="500" fill="hold"/>
                                        <p:tgtEl>
                                          <p:spTgt spid="20173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173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1731">
                                            <p:txEl>
                                              <p:pRg st="4" end="4"/>
                                            </p:txEl>
                                          </p:spTgt>
                                        </p:tgtEl>
                                        <p:attrNameLst>
                                          <p:attrName>style.visibility</p:attrName>
                                        </p:attrNameLst>
                                      </p:cBhvr>
                                      <p:to>
                                        <p:strVal val="visible"/>
                                      </p:to>
                                    </p:set>
                                    <p:anim calcmode="lin" valueType="num">
                                      <p:cBhvr additive="base">
                                        <p:cTn id="31" dur="500" fill="hold"/>
                                        <p:tgtEl>
                                          <p:spTgt spid="201731">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173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8496130" y="2204864"/>
            <a:ext cx="648072" cy="230832"/>
          </a:xfrm>
          <a:prstGeom prst="rect">
            <a:avLst/>
          </a:prstGeom>
        </p:spPr>
        <p:txBody>
          <a:bodyPr wrap="square">
            <a:spAutoFit/>
          </a:bodyPr>
          <a:lstStyle/>
          <a:p>
            <a:pPr lvl="0"/>
            <a:r>
              <a:rPr lang="en-US" altLang="zh-CN" sz="100" dirty="0"/>
              <a:t>PPT</a:t>
            </a:r>
            <a:r>
              <a:rPr lang="zh-CN" altLang="en-US" sz="100" dirty="0"/>
              <a:t>模板下载：</a:t>
            </a:r>
            <a:r>
              <a:rPr lang="en-US" altLang="zh-CN" sz="100" dirty="0"/>
              <a:t>www.1ppt.com/moban/     </a:t>
            </a:r>
            <a:r>
              <a:rPr lang="zh-CN" altLang="en-US" sz="100" dirty="0"/>
              <a:t>行业</a:t>
            </a:r>
            <a:r>
              <a:rPr lang="en-US" altLang="zh-CN" sz="100" dirty="0"/>
              <a:t>PPT</a:t>
            </a:r>
            <a:r>
              <a:rPr lang="zh-CN" altLang="en-US" sz="100" dirty="0"/>
              <a:t>模板：</a:t>
            </a:r>
            <a:r>
              <a:rPr lang="en-US" altLang="zh-CN" sz="100" dirty="0"/>
              <a:t>www.1ppt.com/hangye/ </a:t>
            </a:r>
          </a:p>
          <a:p>
            <a:pPr lvl="0"/>
            <a:r>
              <a:rPr lang="zh-CN" altLang="en-US" sz="100" dirty="0"/>
              <a:t>节日</a:t>
            </a:r>
            <a:r>
              <a:rPr lang="en-US" altLang="zh-CN" sz="100" dirty="0"/>
              <a:t>PPT</a:t>
            </a:r>
            <a:r>
              <a:rPr lang="zh-CN" altLang="en-US" sz="100" dirty="0"/>
              <a:t>模板：</a:t>
            </a:r>
            <a:r>
              <a:rPr lang="en-US" altLang="zh-CN" sz="100" dirty="0"/>
              <a:t>www.1ppt.com/jieri/           PPT</a:t>
            </a:r>
            <a:r>
              <a:rPr lang="zh-CN" altLang="en-US" sz="100" dirty="0"/>
              <a:t>素材下载：</a:t>
            </a:r>
            <a:r>
              <a:rPr lang="en-US" altLang="zh-CN" sz="100" dirty="0"/>
              <a:t>www.1ppt.com/sucai/</a:t>
            </a:r>
          </a:p>
          <a:p>
            <a:pPr lvl="0"/>
            <a:r>
              <a:rPr lang="en-US" altLang="zh-CN" sz="100" dirty="0"/>
              <a:t>PPT</a:t>
            </a:r>
            <a:r>
              <a:rPr lang="zh-CN" altLang="en-US" sz="100" dirty="0"/>
              <a:t>背景图片：</a:t>
            </a:r>
            <a:r>
              <a:rPr lang="en-US" altLang="zh-CN" sz="100" dirty="0"/>
              <a:t>www.1ppt.com/beijing/      PPT</a:t>
            </a:r>
            <a:r>
              <a:rPr lang="zh-CN" altLang="en-US" sz="100" dirty="0"/>
              <a:t>图表下载：</a:t>
            </a:r>
            <a:r>
              <a:rPr lang="en-US" altLang="zh-CN" sz="100" dirty="0"/>
              <a:t>www.1ppt.com/tubiao/      </a:t>
            </a:r>
          </a:p>
          <a:p>
            <a:pPr lvl="0"/>
            <a:r>
              <a:rPr lang="zh-CN" altLang="en-US" sz="100" dirty="0"/>
              <a:t>优秀</a:t>
            </a:r>
            <a:r>
              <a:rPr lang="en-US" altLang="zh-CN" sz="100" dirty="0"/>
              <a:t>PPT</a:t>
            </a:r>
            <a:r>
              <a:rPr lang="zh-CN" altLang="en-US" sz="100" dirty="0"/>
              <a:t>下载：</a:t>
            </a:r>
            <a:r>
              <a:rPr lang="en-US" altLang="zh-CN" sz="100" dirty="0"/>
              <a:t>www.1ppt.com/xiazai/        PPT</a:t>
            </a:r>
            <a:r>
              <a:rPr lang="zh-CN" altLang="en-US" sz="100" dirty="0"/>
              <a:t>教程： </a:t>
            </a:r>
            <a:r>
              <a:rPr lang="en-US" altLang="zh-CN" sz="100" dirty="0"/>
              <a:t>www.1ppt.com/powerpoint/      </a:t>
            </a:r>
          </a:p>
          <a:p>
            <a:pPr lvl="0"/>
            <a:r>
              <a:rPr lang="en-US" altLang="zh-CN" sz="100" dirty="0"/>
              <a:t>Word</a:t>
            </a:r>
            <a:r>
              <a:rPr lang="zh-CN" altLang="en-US" sz="100" dirty="0"/>
              <a:t>教程： </a:t>
            </a:r>
            <a:r>
              <a:rPr lang="en-US" altLang="zh-CN" sz="100" dirty="0"/>
              <a:t>www.1ppt.com/word/              Excel</a:t>
            </a:r>
            <a:r>
              <a:rPr lang="zh-CN" altLang="en-US" sz="100" dirty="0"/>
              <a:t>教程：</a:t>
            </a:r>
            <a:r>
              <a:rPr lang="en-US" altLang="zh-CN" sz="100" dirty="0"/>
              <a:t>www.1ppt.com/excel/  </a:t>
            </a:r>
          </a:p>
          <a:p>
            <a:pPr lvl="0"/>
            <a:r>
              <a:rPr lang="zh-CN" altLang="en-US" sz="100" dirty="0"/>
              <a:t>资料下载：</a:t>
            </a:r>
            <a:r>
              <a:rPr lang="en-US" altLang="zh-CN" sz="100" dirty="0"/>
              <a:t>www.1ppt.com/ziliao/                PPT</a:t>
            </a:r>
            <a:r>
              <a:rPr lang="zh-CN" altLang="en-US" sz="100" dirty="0"/>
              <a:t>课件下载：</a:t>
            </a:r>
            <a:r>
              <a:rPr lang="en-US" altLang="zh-CN" sz="100" dirty="0"/>
              <a:t>www.1ppt.com/kejian/ </a:t>
            </a:r>
          </a:p>
          <a:p>
            <a:pPr lvl="0"/>
            <a:r>
              <a:rPr lang="zh-CN" altLang="en-US" sz="100" dirty="0"/>
              <a:t>范文下载：</a:t>
            </a:r>
            <a:r>
              <a:rPr lang="en-US" altLang="zh-CN" sz="100" dirty="0"/>
              <a:t>www.1ppt.com/fanwen/             </a:t>
            </a:r>
            <a:r>
              <a:rPr lang="zh-CN" altLang="en-US" sz="100" dirty="0"/>
              <a:t>试卷下载：</a:t>
            </a:r>
            <a:r>
              <a:rPr lang="en-US" altLang="zh-CN" sz="100" dirty="0"/>
              <a:t>www.1ppt.com/shiti/  </a:t>
            </a:r>
          </a:p>
          <a:p>
            <a:pPr lvl="0"/>
            <a:r>
              <a:rPr lang="zh-CN" altLang="en-US" sz="100" dirty="0"/>
              <a:t>教案下载：</a:t>
            </a:r>
            <a:r>
              <a:rPr lang="en-US" altLang="zh-CN" sz="100" dirty="0"/>
              <a:t>www.1ppt.com/jiaoan/  </a:t>
            </a:r>
          </a:p>
          <a:p>
            <a:pPr lvl="0"/>
            <a:r>
              <a:rPr lang="en-US" altLang="zh-CN" sz="100" dirty="0"/>
              <a:t> </a:t>
            </a:r>
            <a:endParaRPr lang="zh-CN" altLang="en-US" sz="100" dirty="0"/>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l="45556" r="7977" b="14745"/>
          <a:stretch>
            <a:fillRect/>
          </a:stretch>
        </p:blipFill>
        <p:spPr bwMode="auto">
          <a:xfrm>
            <a:off x="5429256" y="5286412"/>
            <a:ext cx="3643338" cy="164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1857356" y="2428868"/>
            <a:ext cx="5715040" cy="1569660"/>
          </a:xfrm>
          <a:prstGeom prst="rect">
            <a:avLst/>
          </a:prstGeom>
          <a:noFill/>
        </p:spPr>
        <p:txBody>
          <a:bodyPr wrap="square" lIns="91440" tIns="45720" rIns="91440" bIns="45720">
            <a:spAutoFit/>
          </a:bodyPr>
          <a:lstStyle/>
          <a:p>
            <a:pPr algn="ctr"/>
            <a:r>
              <a:rPr lang="zh-CN" altLang="en-US" sz="96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glow rad="139700">
                    <a:schemeClr val="accent5">
                      <a:satMod val="175000"/>
                      <a:alpha val="40000"/>
                    </a:schemeClr>
                  </a:glow>
                </a:effectLst>
              </a:rPr>
              <a:t>结    束</a:t>
            </a:r>
            <a:endParaRPr lang="zh-CN" altLang="en-US" sz="96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glow rad="139700">
                  <a:schemeClr val="accent5">
                    <a:satMod val="175000"/>
                    <a:alpha val="40000"/>
                  </a:schemeClr>
                </a:glow>
              </a:effectLst>
            </a:endParaRPr>
          </a:p>
        </p:txBody>
      </p:sp>
    </p:spTree>
    <p:extLst>
      <p:ext uri="{BB962C8B-B14F-4D97-AF65-F5344CB8AC3E}">
        <p14:creationId xmlns:p14="http://schemas.microsoft.com/office/powerpoint/2010/main" val="2024829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000" fill="hold"/>
                                        <p:tgtEl>
                                          <p:spTgt spid="5"/>
                                        </p:tgtEl>
                                        <p:attrNameLst>
                                          <p:attrName>ppt_w</p:attrName>
                                        </p:attrNameLst>
                                      </p:cBhvr>
                                      <p:tavLst>
                                        <p:tav tm="0">
                                          <p:val>
                                            <p:strVal val="#ppt_w*0.70"/>
                                          </p:val>
                                        </p:tav>
                                        <p:tav tm="100000">
                                          <p:val>
                                            <p:strVal val="#ppt_w"/>
                                          </p:val>
                                        </p:tav>
                                      </p:tavLst>
                                    </p:anim>
                                    <p:anim calcmode="lin" valueType="num">
                                      <p:cBhvr>
                                        <p:cTn id="8" dur="2000" fill="hold"/>
                                        <p:tgtEl>
                                          <p:spTgt spid="5"/>
                                        </p:tgtEl>
                                        <p:attrNameLst>
                                          <p:attrName>ppt_h</p:attrName>
                                        </p:attrNameLst>
                                      </p:cBhvr>
                                      <p:tavLst>
                                        <p:tav tm="0">
                                          <p:val>
                                            <p:strVal val="#ppt_h"/>
                                          </p:val>
                                        </p:tav>
                                        <p:tav tm="100000">
                                          <p:val>
                                            <p:strVal val="#ppt_h"/>
                                          </p:val>
                                        </p:tav>
                                      </p:tavLst>
                                    </p:anim>
                                    <p:animEffect transition="in" filter="fade">
                                      <p:cBhvr>
                                        <p:cTn id="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40640" y="1571612"/>
            <a:ext cx="9144000" cy="4429156"/>
          </a:xfrm>
          <a:prstGeom prst="rect">
            <a:avLst/>
          </a:prstGeom>
          <a:solidFill>
            <a:schemeClr val="bg1">
              <a:alpha val="6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754" name="Rectangle 2"/>
          <p:cNvSpPr>
            <a:spLocks noGrp="1" noChangeArrowheads="1"/>
          </p:cNvSpPr>
          <p:nvPr>
            <p:ph type="title"/>
          </p:nvPr>
        </p:nvSpPr>
        <p:spPr>
          <a:xfrm>
            <a:off x="468313" y="188913"/>
            <a:ext cx="8229600" cy="1371600"/>
          </a:xfrm>
        </p:spPr>
        <p:txBody>
          <a:bodyPr/>
          <a:lstStyle/>
          <a:p>
            <a:r>
              <a:rPr lang="en-US" altLang="zh-CN" dirty="0" smtClean="0"/>
              <a:t>§6.2 </a:t>
            </a:r>
            <a:r>
              <a:rPr lang="zh-CN" altLang="en-US" dirty="0"/>
              <a:t>频分复用和多级调制</a:t>
            </a:r>
          </a:p>
        </p:txBody>
      </p:sp>
      <p:sp>
        <p:nvSpPr>
          <p:cNvPr id="202755" name="Rectangle 3"/>
          <p:cNvSpPr>
            <a:spLocks noGrp="1" noChangeArrowheads="1"/>
          </p:cNvSpPr>
          <p:nvPr>
            <p:ph type="body" idx="1"/>
          </p:nvPr>
        </p:nvSpPr>
        <p:spPr>
          <a:xfrm>
            <a:off x="323850" y="1844675"/>
            <a:ext cx="8229600" cy="4030663"/>
          </a:xfrm>
        </p:spPr>
        <p:txBody>
          <a:bodyPr/>
          <a:lstStyle/>
          <a:p>
            <a:r>
              <a:rPr lang="zh-CN" altLang="en-US" b="1" dirty="0"/>
              <a:t>理论基础：调制定理（也是付立叶变换的一个性质）</a:t>
            </a:r>
          </a:p>
          <a:p>
            <a:r>
              <a:rPr lang="zh-CN" altLang="en-US" b="1" u="sng" dirty="0">
                <a:solidFill>
                  <a:srgbClr val="FF0000"/>
                </a:solidFill>
              </a:rPr>
              <a:t>频域</a:t>
            </a:r>
            <a:r>
              <a:rPr lang="zh-CN" altLang="en-US" b="1" dirty="0"/>
              <a:t>特点：各路信号在频域</a:t>
            </a:r>
            <a:r>
              <a:rPr lang="zh-CN" altLang="en-US" b="1" u="sng" dirty="0"/>
              <a:t>互相隔离</a:t>
            </a:r>
          </a:p>
          <a:p>
            <a:r>
              <a:rPr lang="zh-CN" altLang="en-US" b="1" u="sng" dirty="0">
                <a:solidFill>
                  <a:srgbClr val="FF0000"/>
                </a:solidFill>
              </a:rPr>
              <a:t>时域</a:t>
            </a:r>
            <a:r>
              <a:rPr lang="zh-CN" altLang="en-US" b="1" dirty="0"/>
              <a:t>特点：各路信号在时域上</a:t>
            </a:r>
            <a:r>
              <a:rPr lang="zh-CN" altLang="en-US" b="1" u="sng" dirty="0"/>
              <a:t>相互叠加</a:t>
            </a:r>
          </a:p>
          <a:p>
            <a:r>
              <a:rPr lang="zh-CN" altLang="en-US" sz="3300" b="1" dirty="0"/>
              <a:t>信号种类：</a:t>
            </a:r>
            <a:r>
              <a:rPr lang="zh-CN" altLang="en-US" sz="3300" b="1" u="sng" dirty="0"/>
              <a:t>属于</a:t>
            </a:r>
            <a:r>
              <a:rPr lang="zh-CN" altLang="en-US" sz="3300" b="1" u="sng" dirty="0">
                <a:solidFill>
                  <a:srgbClr val="FF0000"/>
                </a:solidFill>
              </a:rPr>
              <a:t>频带</a:t>
            </a:r>
            <a:r>
              <a:rPr lang="zh-CN" altLang="en-US" sz="3300" b="1" u="sng" dirty="0"/>
              <a:t>信号</a:t>
            </a:r>
            <a:endParaRPr lang="zh-CN" altLang="en-US" b="1" dirty="0"/>
          </a:p>
          <a:p>
            <a:r>
              <a:rPr lang="zh-CN" altLang="en-US" b="1" dirty="0"/>
              <a:t>接收端分离方法：滤波器</a:t>
            </a:r>
          </a:p>
        </p:txBody>
      </p:sp>
      <p:grpSp>
        <p:nvGrpSpPr>
          <p:cNvPr id="2" name="Group 14"/>
          <p:cNvGrpSpPr>
            <a:grpSpLocks noChangeAspect="1"/>
          </p:cNvGrpSpPr>
          <p:nvPr/>
        </p:nvGrpSpPr>
        <p:grpSpPr bwMode="auto">
          <a:xfrm>
            <a:off x="5357818" y="4429132"/>
            <a:ext cx="2762250" cy="1354137"/>
            <a:chOff x="2374" y="3421"/>
            <a:chExt cx="3867" cy="1920"/>
          </a:xfrm>
        </p:grpSpPr>
        <p:sp>
          <p:nvSpPr>
            <p:cNvPr id="5" name="AutoShape 15"/>
            <p:cNvSpPr>
              <a:spLocks noChangeAspect="1" noChangeArrowheads="1"/>
            </p:cNvSpPr>
            <p:nvPr/>
          </p:nvSpPr>
          <p:spPr bwMode="auto">
            <a:xfrm>
              <a:off x="2374" y="3421"/>
              <a:ext cx="3867" cy="1920"/>
            </a:xfrm>
            <a:prstGeom prst="rect">
              <a:avLst/>
            </a:prstGeom>
            <a:solidFill>
              <a:schemeClr val="bg1"/>
            </a:solidFill>
            <a:ln w="9525">
              <a:noFill/>
              <a:miter lim="800000"/>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grpSp>
          <p:nvGrpSpPr>
            <p:cNvPr id="3" name="Group 16"/>
            <p:cNvGrpSpPr>
              <a:grpSpLocks/>
            </p:cNvGrpSpPr>
            <p:nvPr/>
          </p:nvGrpSpPr>
          <p:grpSpPr bwMode="auto">
            <a:xfrm>
              <a:off x="2721" y="3421"/>
              <a:ext cx="3457" cy="1891"/>
              <a:chOff x="2721" y="3421"/>
              <a:chExt cx="3457" cy="1891"/>
            </a:xfrm>
          </p:grpSpPr>
          <p:sp>
            <p:nvSpPr>
              <p:cNvPr id="7" name="Text Box 17"/>
              <p:cNvSpPr txBox="1">
                <a:spLocks noChangeArrowheads="1"/>
              </p:cNvSpPr>
              <p:nvPr/>
            </p:nvSpPr>
            <p:spPr bwMode="auto">
              <a:xfrm>
                <a:off x="2721" y="3421"/>
                <a:ext cx="357" cy="472"/>
              </a:xfrm>
              <a:prstGeom prst="rect">
                <a:avLst/>
              </a:prstGeom>
              <a:solidFill>
                <a:srgbClr val="FFFFFF"/>
              </a:solidFill>
              <a:ln w="9525">
                <a:noFill/>
                <a:miter lim="800000"/>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en-US" altLang="zh-CN" sz="900" i="1">
                    <a:latin typeface="Times New Roman" pitchFamily="18" charset="0"/>
                  </a:rPr>
                  <a:t>f</a:t>
                </a:r>
                <a:endParaRPr lang="en-US" altLang="zh-CN"/>
              </a:p>
            </p:txBody>
          </p:sp>
          <p:sp>
            <p:nvSpPr>
              <p:cNvPr id="8" name="Text Box 18"/>
              <p:cNvSpPr txBox="1">
                <a:spLocks noChangeArrowheads="1"/>
              </p:cNvSpPr>
              <p:nvPr/>
            </p:nvSpPr>
            <p:spPr bwMode="auto">
              <a:xfrm>
                <a:off x="4554" y="4958"/>
                <a:ext cx="147" cy="297"/>
              </a:xfrm>
              <a:prstGeom prst="rect">
                <a:avLst/>
              </a:prstGeom>
              <a:solidFill>
                <a:srgbClr val="FFFFFF"/>
              </a:solidFill>
              <a:ln w="9525">
                <a:noFill/>
                <a:miter lim="800000"/>
                <a:headEnd/>
                <a:tailEnd/>
              </a:ln>
            </p:spPr>
            <p:txBody>
              <a:bodyPr wrap="none" lIns="36000" tIns="36000" rIns="36000" bIns="36000">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en-US" altLang="zh-CN" sz="900" i="1">
                    <a:latin typeface="Times New Roman" pitchFamily="18" charset="0"/>
                  </a:rPr>
                  <a:t>t</a:t>
                </a:r>
                <a:endParaRPr lang="en-US" altLang="zh-CN"/>
              </a:p>
            </p:txBody>
          </p:sp>
          <p:sp>
            <p:nvSpPr>
              <p:cNvPr id="9" name="Text Box 19"/>
              <p:cNvSpPr txBox="1">
                <a:spLocks noChangeArrowheads="1"/>
              </p:cNvSpPr>
              <p:nvPr/>
            </p:nvSpPr>
            <p:spPr bwMode="auto">
              <a:xfrm>
                <a:off x="2887" y="4958"/>
                <a:ext cx="501" cy="354"/>
              </a:xfrm>
              <a:prstGeom prst="rect">
                <a:avLst/>
              </a:prstGeom>
              <a:solidFill>
                <a:srgbClr val="FFFFFF"/>
              </a:solidFill>
              <a:ln w="9525">
                <a:noFill/>
                <a:miter lim="800000"/>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en-US" altLang="zh-CN" sz="900">
                    <a:latin typeface="Times New Roman" pitchFamily="18" charset="0"/>
                  </a:rPr>
                  <a:t>0</a:t>
                </a:r>
                <a:endParaRPr lang="en-US" altLang="zh-CN"/>
              </a:p>
            </p:txBody>
          </p:sp>
          <p:sp>
            <p:nvSpPr>
              <p:cNvPr id="10" name="Line 20"/>
              <p:cNvSpPr>
                <a:spLocks noChangeShapeType="1"/>
              </p:cNvSpPr>
              <p:nvPr/>
            </p:nvSpPr>
            <p:spPr bwMode="auto">
              <a:xfrm flipV="1">
                <a:off x="3055" y="3539"/>
                <a:ext cx="1" cy="1538"/>
              </a:xfrm>
              <a:prstGeom prst="line">
                <a:avLst/>
              </a:prstGeom>
              <a:noFill/>
              <a:ln w="9525">
                <a:solidFill>
                  <a:srgbClr val="000000"/>
                </a:solidFill>
                <a:round/>
                <a:headEnd/>
                <a:tailEnd type="triangle" w="med" len="me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11" name="Line 21"/>
              <p:cNvSpPr>
                <a:spLocks noChangeShapeType="1"/>
              </p:cNvSpPr>
              <p:nvPr/>
            </p:nvSpPr>
            <p:spPr bwMode="auto">
              <a:xfrm>
                <a:off x="3055" y="3893"/>
                <a:ext cx="1499" cy="0"/>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12" name="Line 22"/>
              <p:cNvSpPr>
                <a:spLocks noChangeShapeType="1"/>
              </p:cNvSpPr>
              <p:nvPr/>
            </p:nvSpPr>
            <p:spPr bwMode="auto">
              <a:xfrm>
                <a:off x="3055" y="4012"/>
                <a:ext cx="1499" cy="0"/>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13" name="Line 23"/>
              <p:cNvSpPr>
                <a:spLocks noChangeShapeType="1"/>
              </p:cNvSpPr>
              <p:nvPr/>
            </p:nvSpPr>
            <p:spPr bwMode="auto">
              <a:xfrm>
                <a:off x="3079" y="4427"/>
                <a:ext cx="1497" cy="2"/>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14" name="Line 24"/>
              <p:cNvSpPr>
                <a:spLocks noChangeShapeType="1"/>
              </p:cNvSpPr>
              <p:nvPr/>
            </p:nvSpPr>
            <p:spPr bwMode="auto">
              <a:xfrm>
                <a:off x="3079" y="4545"/>
                <a:ext cx="1497" cy="1"/>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15" name="Line 25"/>
              <p:cNvSpPr>
                <a:spLocks noChangeShapeType="1"/>
              </p:cNvSpPr>
              <p:nvPr/>
            </p:nvSpPr>
            <p:spPr bwMode="auto">
              <a:xfrm>
                <a:off x="3055" y="3893"/>
                <a:ext cx="333" cy="119"/>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16" name="Line 26"/>
              <p:cNvSpPr>
                <a:spLocks noChangeShapeType="1"/>
              </p:cNvSpPr>
              <p:nvPr/>
            </p:nvSpPr>
            <p:spPr bwMode="auto">
              <a:xfrm>
                <a:off x="3388" y="3893"/>
                <a:ext cx="333" cy="119"/>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17" name="Line 27"/>
              <p:cNvSpPr>
                <a:spLocks noChangeShapeType="1"/>
              </p:cNvSpPr>
              <p:nvPr/>
            </p:nvSpPr>
            <p:spPr bwMode="auto">
              <a:xfrm>
                <a:off x="3721" y="3893"/>
                <a:ext cx="332" cy="119"/>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18" name="Line 28"/>
              <p:cNvSpPr>
                <a:spLocks noChangeShapeType="1"/>
              </p:cNvSpPr>
              <p:nvPr/>
            </p:nvSpPr>
            <p:spPr bwMode="auto">
              <a:xfrm>
                <a:off x="4053" y="3893"/>
                <a:ext cx="334" cy="119"/>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19" name="Line 29"/>
              <p:cNvSpPr>
                <a:spLocks noChangeShapeType="1"/>
              </p:cNvSpPr>
              <p:nvPr/>
            </p:nvSpPr>
            <p:spPr bwMode="auto">
              <a:xfrm>
                <a:off x="3078" y="4427"/>
                <a:ext cx="334" cy="118"/>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20" name="Line 30"/>
              <p:cNvSpPr>
                <a:spLocks noChangeShapeType="1"/>
              </p:cNvSpPr>
              <p:nvPr/>
            </p:nvSpPr>
            <p:spPr bwMode="auto">
              <a:xfrm>
                <a:off x="3412" y="4427"/>
                <a:ext cx="332" cy="118"/>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21" name="Line 31"/>
              <p:cNvSpPr>
                <a:spLocks noChangeShapeType="1"/>
              </p:cNvSpPr>
              <p:nvPr/>
            </p:nvSpPr>
            <p:spPr bwMode="auto">
              <a:xfrm>
                <a:off x="3744" y="4427"/>
                <a:ext cx="333" cy="118"/>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22" name="Line 32"/>
              <p:cNvSpPr>
                <a:spLocks noChangeShapeType="1"/>
              </p:cNvSpPr>
              <p:nvPr/>
            </p:nvSpPr>
            <p:spPr bwMode="auto">
              <a:xfrm>
                <a:off x="4077" y="4427"/>
                <a:ext cx="334" cy="118"/>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23" name="Text Box 33"/>
              <p:cNvSpPr txBox="1">
                <a:spLocks noChangeArrowheads="1"/>
              </p:cNvSpPr>
              <p:nvPr/>
            </p:nvSpPr>
            <p:spPr bwMode="auto">
              <a:xfrm>
                <a:off x="4554" y="3776"/>
                <a:ext cx="378" cy="347"/>
              </a:xfrm>
              <a:prstGeom prst="rect">
                <a:avLst/>
              </a:prstGeom>
              <a:solidFill>
                <a:srgbClr val="FFFFFF"/>
              </a:solidFill>
              <a:ln w="9525">
                <a:noFill/>
                <a:miter lim="800000"/>
                <a:headEnd/>
                <a:tailEnd/>
              </a:ln>
            </p:spPr>
            <p:txBody>
              <a:bodyPr wrap="none" lIns="36000" tIns="36000" rIns="36000" bIns="36000"/>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en-US" altLang="zh-CN" sz="900">
                    <a:latin typeface="Times New Roman" pitchFamily="18" charset="0"/>
                  </a:rPr>
                  <a:t>CH</a:t>
                </a:r>
                <a:r>
                  <a:rPr lang="en-US" altLang="zh-CN" sz="900" baseline="-25000">
                    <a:latin typeface="Times New Roman" pitchFamily="18" charset="0"/>
                  </a:rPr>
                  <a:t>3</a:t>
                </a:r>
                <a:endParaRPr lang="en-US" altLang="zh-CN"/>
              </a:p>
            </p:txBody>
          </p:sp>
          <p:sp>
            <p:nvSpPr>
              <p:cNvPr id="24" name="Text Box 34"/>
              <p:cNvSpPr txBox="1">
                <a:spLocks noChangeArrowheads="1"/>
              </p:cNvSpPr>
              <p:nvPr/>
            </p:nvSpPr>
            <p:spPr bwMode="auto">
              <a:xfrm>
                <a:off x="4578" y="4309"/>
                <a:ext cx="636" cy="375"/>
              </a:xfrm>
              <a:prstGeom prst="rect">
                <a:avLst/>
              </a:prstGeom>
              <a:solidFill>
                <a:srgbClr val="FFFFFF"/>
              </a:solidFill>
              <a:ln w="9525">
                <a:noFill/>
                <a:miter lim="800000"/>
                <a:headEnd/>
                <a:tailEnd/>
              </a:ln>
            </p:spPr>
            <p:txBody>
              <a:bodyPr wrap="none" lIns="36000" tIns="36000" rIns="36000" bIns="36000"/>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en-US" altLang="zh-CN" sz="900">
                    <a:latin typeface="Times New Roman" pitchFamily="18" charset="0"/>
                  </a:rPr>
                  <a:t>CH</a:t>
                </a:r>
                <a:r>
                  <a:rPr lang="en-US" altLang="zh-CN" sz="900" baseline="-25000">
                    <a:latin typeface="Times New Roman" pitchFamily="18" charset="0"/>
                  </a:rPr>
                  <a:t>2</a:t>
                </a:r>
                <a:endParaRPr lang="en-US" altLang="zh-CN" sz="900">
                  <a:latin typeface="Times New Roman" pitchFamily="18" charset="0"/>
                </a:endParaRPr>
              </a:p>
              <a:p>
                <a:pPr algn="just"/>
                <a:endParaRPr lang="en-US" altLang="zh-CN"/>
              </a:p>
            </p:txBody>
          </p:sp>
          <p:sp>
            <p:nvSpPr>
              <p:cNvPr id="25" name="Line 35"/>
              <p:cNvSpPr>
                <a:spLocks noChangeShapeType="1"/>
              </p:cNvSpPr>
              <p:nvPr/>
            </p:nvSpPr>
            <p:spPr bwMode="auto">
              <a:xfrm>
                <a:off x="3079" y="4782"/>
                <a:ext cx="1497" cy="0"/>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26" name="Line 36"/>
              <p:cNvSpPr>
                <a:spLocks noChangeShapeType="1"/>
              </p:cNvSpPr>
              <p:nvPr/>
            </p:nvSpPr>
            <p:spPr bwMode="auto">
              <a:xfrm>
                <a:off x="3079" y="4900"/>
                <a:ext cx="1497" cy="1"/>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27" name="Line 37"/>
              <p:cNvSpPr>
                <a:spLocks noChangeShapeType="1"/>
              </p:cNvSpPr>
              <p:nvPr/>
            </p:nvSpPr>
            <p:spPr bwMode="auto">
              <a:xfrm>
                <a:off x="3078" y="4782"/>
                <a:ext cx="334" cy="118"/>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28" name="Line 38"/>
              <p:cNvSpPr>
                <a:spLocks noChangeShapeType="1"/>
              </p:cNvSpPr>
              <p:nvPr/>
            </p:nvSpPr>
            <p:spPr bwMode="auto">
              <a:xfrm>
                <a:off x="3412" y="4782"/>
                <a:ext cx="332" cy="118"/>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29" name="Line 39"/>
              <p:cNvSpPr>
                <a:spLocks noChangeShapeType="1"/>
              </p:cNvSpPr>
              <p:nvPr/>
            </p:nvSpPr>
            <p:spPr bwMode="auto">
              <a:xfrm>
                <a:off x="3744" y="4782"/>
                <a:ext cx="333" cy="118"/>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30" name="Line 40"/>
              <p:cNvSpPr>
                <a:spLocks noChangeShapeType="1"/>
              </p:cNvSpPr>
              <p:nvPr/>
            </p:nvSpPr>
            <p:spPr bwMode="auto">
              <a:xfrm>
                <a:off x="4077" y="4782"/>
                <a:ext cx="334" cy="118"/>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31" name="Text Box 41"/>
              <p:cNvSpPr txBox="1">
                <a:spLocks noChangeArrowheads="1"/>
              </p:cNvSpPr>
              <p:nvPr/>
            </p:nvSpPr>
            <p:spPr bwMode="auto">
              <a:xfrm>
                <a:off x="4614" y="4684"/>
                <a:ext cx="467" cy="441"/>
              </a:xfrm>
              <a:prstGeom prst="rect">
                <a:avLst/>
              </a:prstGeom>
              <a:solidFill>
                <a:srgbClr val="FFFFFF"/>
              </a:solidFill>
              <a:ln w="9525">
                <a:noFill/>
                <a:miter lim="800000"/>
                <a:headEnd/>
                <a:tailEnd/>
              </a:ln>
            </p:spPr>
            <p:txBody>
              <a:bodyPr lIns="36000" tIns="36000" rIns="36000" bIns="36000"/>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en-US" altLang="zh-CN" sz="900">
                    <a:latin typeface="Times New Roman" pitchFamily="18" charset="0"/>
                  </a:rPr>
                  <a:t>CH</a:t>
                </a:r>
                <a:r>
                  <a:rPr lang="en-US" altLang="zh-CN" sz="900" baseline="-25000">
                    <a:latin typeface="Times New Roman" pitchFamily="18" charset="0"/>
                  </a:rPr>
                  <a:t>1</a:t>
                </a:r>
                <a:endParaRPr lang="en-US" altLang="zh-CN" sz="900">
                  <a:latin typeface="Times New Roman" pitchFamily="18" charset="0"/>
                </a:endParaRPr>
              </a:p>
              <a:p>
                <a:endParaRPr lang="en-US" altLang="zh-CN"/>
              </a:p>
            </p:txBody>
          </p:sp>
          <p:sp>
            <p:nvSpPr>
              <p:cNvPr id="32" name="Line 42"/>
              <p:cNvSpPr>
                <a:spLocks noChangeShapeType="1"/>
              </p:cNvSpPr>
              <p:nvPr/>
            </p:nvSpPr>
            <p:spPr bwMode="auto">
              <a:xfrm>
                <a:off x="3412" y="4072"/>
                <a:ext cx="0" cy="237"/>
              </a:xfrm>
              <a:prstGeom prst="line">
                <a:avLst/>
              </a:prstGeom>
              <a:noFill/>
              <a:ln w="9525">
                <a:solidFill>
                  <a:srgbClr val="000000"/>
                </a:solidFill>
                <a:prstDash val="dash"/>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33" name="Line 43"/>
              <p:cNvSpPr>
                <a:spLocks noChangeShapeType="1"/>
              </p:cNvSpPr>
              <p:nvPr/>
            </p:nvSpPr>
            <p:spPr bwMode="auto">
              <a:xfrm flipV="1">
                <a:off x="4744" y="4782"/>
                <a:ext cx="500" cy="236"/>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34" name="Line 44"/>
              <p:cNvSpPr>
                <a:spLocks noChangeShapeType="1"/>
              </p:cNvSpPr>
              <p:nvPr/>
            </p:nvSpPr>
            <p:spPr bwMode="auto">
              <a:xfrm>
                <a:off x="4578" y="4664"/>
                <a:ext cx="666" cy="0"/>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35" name="Line 45"/>
              <p:cNvSpPr>
                <a:spLocks noChangeShapeType="1"/>
              </p:cNvSpPr>
              <p:nvPr/>
            </p:nvSpPr>
            <p:spPr bwMode="auto">
              <a:xfrm>
                <a:off x="4578" y="4190"/>
                <a:ext cx="666" cy="355"/>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36" name="Text Box 46"/>
              <p:cNvSpPr txBox="1">
                <a:spLocks noChangeAspect="1" noChangeArrowheads="1"/>
              </p:cNvSpPr>
              <p:nvPr/>
            </p:nvSpPr>
            <p:spPr bwMode="auto">
              <a:xfrm>
                <a:off x="5244" y="4427"/>
                <a:ext cx="934" cy="398"/>
              </a:xfrm>
              <a:prstGeom prst="rect">
                <a:avLst/>
              </a:prstGeom>
              <a:solidFill>
                <a:srgbClr val="FFFFFF"/>
              </a:solidFill>
              <a:ln w="9525">
                <a:noFill/>
                <a:miter lim="800000"/>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zh-CN" altLang="en-US" sz="900">
                    <a:latin typeface="Times New Roman" pitchFamily="18" charset="0"/>
                  </a:rPr>
                  <a:t>保护频带</a:t>
                </a:r>
                <a:endParaRPr lang="zh-CN" altLang="en-US"/>
              </a:p>
            </p:txBody>
          </p:sp>
          <p:sp>
            <p:nvSpPr>
              <p:cNvPr id="37" name="Line 47"/>
              <p:cNvSpPr>
                <a:spLocks noChangeShapeType="1"/>
              </p:cNvSpPr>
              <p:nvPr/>
            </p:nvSpPr>
            <p:spPr bwMode="auto">
              <a:xfrm>
                <a:off x="3055" y="5076"/>
                <a:ext cx="1831" cy="0"/>
              </a:xfrm>
              <a:prstGeom prst="line">
                <a:avLst/>
              </a:prstGeom>
              <a:noFill/>
              <a:ln w="9525">
                <a:solidFill>
                  <a:srgbClr val="000000"/>
                </a:solidFill>
                <a:round/>
                <a:headEnd/>
                <a:tailEnd type="triangle" w="med" len="me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2755">
                                            <p:txEl>
                                              <p:pRg st="0" end="0"/>
                                            </p:txEl>
                                          </p:spTgt>
                                        </p:tgtEl>
                                        <p:attrNameLst>
                                          <p:attrName>style.visibility</p:attrName>
                                        </p:attrNameLst>
                                      </p:cBhvr>
                                      <p:to>
                                        <p:strVal val="visible"/>
                                      </p:to>
                                    </p:set>
                                    <p:anim calcmode="lin" valueType="num">
                                      <p:cBhvr additive="base">
                                        <p:cTn id="7" dur="500" fill="hold"/>
                                        <p:tgtEl>
                                          <p:spTgt spid="20275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27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2755">
                                            <p:txEl>
                                              <p:pRg st="1" end="1"/>
                                            </p:txEl>
                                          </p:spTgt>
                                        </p:tgtEl>
                                        <p:attrNameLst>
                                          <p:attrName>style.visibility</p:attrName>
                                        </p:attrNameLst>
                                      </p:cBhvr>
                                      <p:to>
                                        <p:strVal val="visible"/>
                                      </p:to>
                                    </p:set>
                                    <p:anim calcmode="lin" valueType="num">
                                      <p:cBhvr additive="base">
                                        <p:cTn id="13" dur="500" fill="hold"/>
                                        <p:tgtEl>
                                          <p:spTgt spid="20275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27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2755">
                                            <p:txEl>
                                              <p:pRg st="2" end="2"/>
                                            </p:txEl>
                                          </p:spTgt>
                                        </p:tgtEl>
                                        <p:attrNameLst>
                                          <p:attrName>style.visibility</p:attrName>
                                        </p:attrNameLst>
                                      </p:cBhvr>
                                      <p:to>
                                        <p:strVal val="visible"/>
                                      </p:to>
                                    </p:set>
                                    <p:anim calcmode="lin" valueType="num">
                                      <p:cBhvr additive="base">
                                        <p:cTn id="19" dur="500" fill="hold"/>
                                        <p:tgtEl>
                                          <p:spTgt spid="20275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275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2755">
                                            <p:txEl>
                                              <p:pRg st="3" end="3"/>
                                            </p:txEl>
                                          </p:spTgt>
                                        </p:tgtEl>
                                        <p:attrNameLst>
                                          <p:attrName>style.visibility</p:attrName>
                                        </p:attrNameLst>
                                      </p:cBhvr>
                                      <p:to>
                                        <p:strVal val="visible"/>
                                      </p:to>
                                    </p:set>
                                    <p:anim calcmode="lin" valueType="num">
                                      <p:cBhvr additive="base">
                                        <p:cTn id="25" dur="500" fill="hold"/>
                                        <p:tgtEl>
                                          <p:spTgt spid="20275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275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2755">
                                            <p:txEl>
                                              <p:pRg st="4" end="4"/>
                                            </p:txEl>
                                          </p:spTgt>
                                        </p:tgtEl>
                                        <p:attrNameLst>
                                          <p:attrName>style.visibility</p:attrName>
                                        </p:attrNameLst>
                                      </p:cBhvr>
                                      <p:to>
                                        <p:strVal val="visible"/>
                                      </p:to>
                                    </p:set>
                                    <p:anim calcmode="lin" valueType="num">
                                      <p:cBhvr additive="base">
                                        <p:cTn id="31" dur="500" fill="hold"/>
                                        <p:tgtEl>
                                          <p:spTgt spid="20275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275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ppt_x"/>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childTnLst>
                          </p:cTn>
                        </p:par>
                        <p:par>
                          <p:cTn id="39" fill="hold">
                            <p:stCondLst>
                              <p:cond delay="500"/>
                            </p:stCondLst>
                            <p:childTnLst>
                              <p:par>
                                <p:cTn id="40" presetID="6" presetClass="emph" presetSubtype="0" fill="hold" nodeType="afterEffect">
                                  <p:stCondLst>
                                    <p:cond delay="0"/>
                                  </p:stCondLst>
                                  <p:childTnLst>
                                    <p:animScale>
                                      <p:cBhvr>
                                        <p:cTn id="41" dur="2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ChangeArrowheads="1"/>
          </p:cNvSpPr>
          <p:nvPr>
            <p:ph type="title"/>
          </p:nvPr>
        </p:nvSpPr>
        <p:spPr>
          <a:xfrm>
            <a:off x="303213" y="115888"/>
            <a:ext cx="8229600" cy="1371600"/>
          </a:xfrm>
        </p:spPr>
        <p:txBody>
          <a:bodyPr/>
          <a:lstStyle/>
          <a:p>
            <a:r>
              <a:rPr lang="en-US" altLang="zh-CN" dirty="0" smtClean="0"/>
              <a:t>§6.2.1 </a:t>
            </a:r>
            <a:r>
              <a:rPr lang="zh-CN" altLang="en-US" dirty="0"/>
              <a:t>频分多路复用</a:t>
            </a:r>
            <a:r>
              <a:rPr lang="en-US" altLang="zh-CN" dirty="0"/>
              <a:t>(FDM)</a:t>
            </a:r>
          </a:p>
        </p:txBody>
      </p:sp>
      <p:sp>
        <p:nvSpPr>
          <p:cNvPr id="203779" name="Rectangle 3"/>
          <p:cNvSpPr>
            <a:spLocks noGrp="1" noChangeArrowheads="1"/>
          </p:cNvSpPr>
          <p:nvPr>
            <p:ph type="body" idx="1"/>
          </p:nvPr>
        </p:nvSpPr>
        <p:spPr>
          <a:xfrm>
            <a:off x="395288" y="1268413"/>
            <a:ext cx="8229600" cy="3886200"/>
          </a:xfrm>
        </p:spPr>
        <p:txBody>
          <a:bodyPr/>
          <a:lstStyle/>
          <a:p>
            <a:r>
              <a:rPr lang="zh-CN" altLang="en-US" dirty="0" smtClean="0"/>
              <a:t>以</a:t>
            </a:r>
            <a:r>
              <a:rPr lang="en-US" dirty="0" smtClean="0"/>
              <a:t>n</a:t>
            </a:r>
            <a:r>
              <a:rPr lang="zh-CN" altLang="en-US" dirty="0" smtClean="0"/>
              <a:t>路语音信号为例说明频分复用原理：</a:t>
            </a:r>
            <a:endParaRPr lang="zh-CN" altLang="en-US" dirty="0"/>
          </a:p>
        </p:txBody>
      </p:sp>
      <p:grpSp>
        <p:nvGrpSpPr>
          <p:cNvPr id="2" name="Group 108"/>
          <p:cNvGrpSpPr>
            <a:grpSpLocks/>
          </p:cNvGrpSpPr>
          <p:nvPr/>
        </p:nvGrpSpPr>
        <p:grpSpPr bwMode="auto">
          <a:xfrm>
            <a:off x="207169" y="1857364"/>
            <a:ext cx="8729663" cy="2838451"/>
            <a:chOff x="148" y="720"/>
            <a:chExt cx="5499" cy="1788"/>
          </a:xfrm>
        </p:grpSpPr>
        <p:grpSp>
          <p:nvGrpSpPr>
            <p:cNvPr id="3" name="Group 11"/>
            <p:cNvGrpSpPr>
              <a:grpSpLocks noChangeAspect="1"/>
            </p:cNvGrpSpPr>
            <p:nvPr/>
          </p:nvGrpSpPr>
          <p:grpSpPr bwMode="auto">
            <a:xfrm>
              <a:off x="148" y="754"/>
              <a:ext cx="2823" cy="1573"/>
              <a:chOff x="1827" y="1762"/>
              <a:chExt cx="8422" cy="4690"/>
            </a:xfrm>
          </p:grpSpPr>
          <p:sp>
            <p:nvSpPr>
              <p:cNvPr id="59" name="AutoShape 12"/>
              <p:cNvSpPr>
                <a:spLocks noChangeAspect="1" noChangeArrowheads="1"/>
              </p:cNvSpPr>
              <p:nvPr/>
            </p:nvSpPr>
            <p:spPr bwMode="auto">
              <a:xfrm>
                <a:off x="1827" y="1762"/>
                <a:ext cx="8351" cy="4690"/>
              </a:xfrm>
              <a:prstGeom prst="rect">
                <a:avLst/>
              </a:prstGeom>
              <a:solidFill>
                <a:schemeClr val="bg1"/>
              </a:solidFill>
              <a:ln w="9525">
                <a:noFill/>
                <a:miter lim="800000"/>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60" name="Line 13"/>
              <p:cNvSpPr>
                <a:spLocks noChangeShapeType="1"/>
              </p:cNvSpPr>
              <p:nvPr/>
            </p:nvSpPr>
            <p:spPr bwMode="auto">
              <a:xfrm>
                <a:off x="7695" y="3939"/>
                <a:ext cx="2483" cy="1"/>
              </a:xfrm>
              <a:prstGeom prst="line">
                <a:avLst/>
              </a:prstGeom>
              <a:noFill/>
              <a:ln w="9525">
                <a:solidFill>
                  <a:srgbClr val="000000"/>
                </a:solidFill>
                <a:round/>
                <a:headEnd/>
                <a:tailEnd type="triangle" w="med" len="me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61" name="Text Box 14"/>
              <p:cNvSpPr txBox="1">
                <a:spLocks noChangeArrowheads="1"/>
              </p:cNvSpPr>
              <p:nvPr/>
            </p:nvSpPr>
            <p:spPr bwMode="auto">
              <a:xfrm>
                <a:off x="3407" y="4777"/>
                <a:ext cx="1149" cy="502"/>
              </a:xfrm>
              <a:prstGeom prst="rect">
                <a:avLst/>
              </a:prstGeom>
              <a:noFill/>
              <a:ln w="9525">
                <a:noFill/>
                <a:miter lim="800000"/>
                <a:headEnd/>
                <a:tailEnd/>
              </a:ln>
            </p:spPr>
            <p:txBody>
              <a:bodyPr lIns="36000" tIns="37033" rIns="36000" bIns="37033"/>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en-US" altLang="zh-CN" sz="900">
                    <a:solidFill>
                      <a:srgbClr val="000514"/>
                    </a:solidFill>
                    <a:latin typeface="Times New Roman" pitchFamily="18" charset="0"/>
                  </a:rPr>
                  <a:t>300-3400Hz</a:t>
                </a:r>
                <a:endParaRPr lang="en-US" altLang="zh-CN"/>
              </a:p>
            </p:txBody>
          </p:sp>
          <p:sp>
            <p:nvSpPr>
              <p:cNvPr id="62" name="Text Box 15"/>
              <p:cNvSpPr txBox="1">
                <a:spLocks noChangeArrowheads="1"/>
              </p:cNvSpPr>
              <p:nvPr/>
            </p:nvSpPr>
            <p:spPr bwMode="auto">
              <a:xfrm>
                <a:off x="3294" y="3270"/>
                <a:ext cx="1241" cy="507"/>
              </a:xfrm>
              <a:prstGeom prst="rect">
                <a:avLst/>
              </a:prstGeom>
              <a:noFill/>
              <a:ln w="9525">
                <a:noFill/>
                <a:miter lim="800000"/>
                <a:headEnd/>
                <a:tailEnd/>
              </a:ln>
            </p:spPr>
            <p:txBody>
              <a:bodyPr lIns="36000" tIns="37033" rIns="36000" bIns="37033"/>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en-US" altLang="zh-CN" sz="900">
                    <a:solidFill>
                      <a:srgbClr val="000514"/>
                    </a:solidFill>
                    <a:latin typeface="Times New Roman" pitchFamily="18" charset="0"/>
                  </a:rPr>
                  <a:t>300-3400Hz</a:t>
                </a:r>
                <a:endParaRPr lang="en-US" altLang="zh-CN"/>
              </a:p>
            </p:txBody>
          </p:sp>
          <p:sp>
            <p:nvSpPr>
              <p:cNvPr id="63" name="Text Box 16"/>
              <p:cNvSpPr txBox="1">
                <a:spLocks noChangeArrowheads="1"/>
              </p:cNvSpPr>
              <p:nvPr/>
            </p:nvSpPr>
            <p:spPr bwMode="auto">
              <a:xfrm>
                <a:off x="6567" y="4777"/>
                <a:ext cx="1235" cy="503"/>
              </a:xfrm>
              <a:prstGeom prst="rect">
                <a:avLst/>
              </a:prstGeom>
              <a:solidFill>
                <a:srgbClr val="FFFFFF"/>
              </a:solidFill>
              <a:ln w="9525">
                <a:noFill/>
                <a:miter lim="800000"/>
                <a:headEnd/>
                <a:tailEnd/>
              </a:ln>
            </p:spPr>
            <p:txBody>
              <a:bodyPr wrap="none" lIns="36000" tIns="36000" rIns="36000" bIns="36000"/>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en-US" altLang="zh-CN" sz="900">
                    <a:latin typeface="Times New Roman" pitchFamily="18" charset="0"/>
                  </a:rPr>
                  <a:t>12.3-15.4</a:t>
                </a:r>
                <a:r>
                  <a:rPr lang="en-US" altLang="zh-CN" sz="900">
                    <a:solidFill>
                      <a:srgbClr val="000514"/>
                    </a:solidFill>
                    <a:latin typeface="Times New Roman" pitchFamily="18" charset="0"/>
                  </a:rPr>
                  <a:t> kHz</a:t>
                </a:r>
                <a:endParaRPr lang="en-US" altLang="zh-CN"/>
              </a:p>
            </p:txBody>
          </p:sp>
          <p:sp>
            <p:nvSpPr>
              <p:cNvPr id="64" name="Text Box 17"/>
              <p:cNvSpPr txBox="1">
                <a:spLocks noChangeArrowheads="1"/>
              </p:cNvSpPr>
              <p:nvPr/>
            </p:nvSpPr>
            <p:spPr bwMode="auto">
              <a:xfrm>
                <a:off x="8823" y="3453"/>
                <a:ext cx="1426" cy="393"/>
              </a:xfrm>
              <a:prstGeom prst="rect">
                <a:avLst/>
              </a:prstGeom>
              <a:noFill/>
              <a:ln w="9525">
                <a:noFill/>
                <a:miter lim="800000"/>
                <a:headEnd/>
                <a:tailEnd/>
              </a:ln>
            </p:spPr>
            <p:txBody>
              <a:bodyPr wrap="none" lIns="36000" tIns="37033" rIns="36000" bIns="37033">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zh-CN" altLang="en-US" sz="900">
                    <a:solidFill>
                      <a:srgbClr val="000514"/>
                    </a:solidFill>
                    <a:latin typeface="Times New Roman" pitchFamily="18" charset="0"/>
                  </a:rPr>
                  <a:t>多路信号输出</a:t>
                </a:r>
                <a:endParaRPr lang="zh-CN" altLang="en-US"/>
              </a:p>
            </p:txBody>
          </p:sp>
          <p:sp>
            <p:nvSpPr>
              <p:cNvPr id="65" name="Text Box 18"/>
              <p:cNvSpPr txBox="1">
                <a:spLocks noChangeArrowheads="1"/>
              </p:cNvSpPr>
              <p:nvPr/>
            </p:nvSpPr>
            <p:spPr bwMode="auto">
              <a:xfrm>
                <a:off x="2054" y="2266"/>
                <a:ext cx="1104" cy="393"/>
              </a:xfrm>
              <a:prstGeom prst="rect">
                <a:avLst/>
              </a:prstGeom>
              <a:noFill/>
              <a:ln w="9525">
                <a:noFill/>
                <a:miter lim="800000"/>
                <a:headEnd/>
                <a:tailEnd/>
              </a:ln>
            </p:spPr>
            <p:txBody>
              <a:bodyPr wrap="none" lIns="36000" tIns="37033" rIns="36000" bIns="37033">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zh-CN" altLang="en-US" sz="900">
                    <a:solidFill>
                      <a:srgbClr val="000514"/>
                    </a:solidFill>
                    <a:latin typeface="Times New Roman" pitchFamily="18" charset="0"/>
                  </a:rPr>
                  <a:t>话音输入</a:t>
                </a:r>
                <a:r>
                  <a:rPr lang="en-US" altLang="zh-CN" sz="900">
                    <a:solidFill>
                      <a:srgbClr val="000514"/>
                    </a:solidFill>
                    <a:latin typeface="Times New Roman" pitchFamily="18" charset="0"/>
                  </a:rPr>
                  <a:t>1</a:t>
                </a:r>
                <a:endParaRPr lang="en-US" altLang="zh-CN"/>
              </a:p>
            </p:txBody>
          </p:sp>
          <p:sp>
            <p:nvSpPr>
              <p:cNvPr id="66" name="Line 19"/>
              <p:cNvSpPr>
                <a:spLocks noChangeShapeType="1"/>
              </p:cNvSpPr>
              <p:nvPr/>
            </p:nvSpPr>
            <p:spPr bwMode="auto">
              <a:xfrm flipV="1">
                <a:off x="5670" y="2793"/>
                <a:ext cx="12" cy="344"/>
              </a:xfrm>
              <a:prstGeom prst="line">
                <a:avLst/>
              </a:prstGeom>
              <a:noFill/>
              <a:ln w="9525">
                <a:solidFill>
                  <a:srgbClr val="000000"/>
                </a:solidFill>
                <a:round/>
                <a:headEnd/>
                <a:tailEnd type="triangle" w="med" len="me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67" name="Text Box 20"/>
              <p:cNvSpPr txBox="1">
                <a:spLocks noChangeArrowheads="1"/>
              </p:cNvSpPr>
              <p:nvPr/>
            </p:nvSpPr>
            <p:spPr bwMode="auto">
              <a:xfrm>
                <a:off x="2054" y="3772"/>
                <a:ext cx="1104" cy="393"/>
              </a:xfrm>
              <a:prstGeom prst="rect">
                <a:avLst/>
              </a:prstGeom>
              <a:noFill/>
              <a:ln w="9525">
                <a:noFill/>
                <a:miter lim="800000"/>
                <a:headEnd/>
                <a:tailEnd/>
              </a:ln>
            </p:spPr>
            <p:txBody>
              <a:bodyPr wrap="none" lIns="36000" tIns="37033" rIns="36000" bIns="37033">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zh-CN" altLang="en-US" sz="900">
                    <a:solidFill>
                      <a:srgbClr val="000514"/>
                    </a:solidFill>
                    <a:latin typeface="Times New Roman" pitchFamily="18" charset="0"/>
                  </a:rPr>
                  <a:t>话音输入</a:t>
                </a:r>
                <a:r>
                  <a:rPr lang="en-US" altLang="zh-CN" sz="900">
                    <a:solidFill>
                      <a:srgbClr val="000514"/>
                    </a:solidFill>
                    <a:latin typeface="Times New Roman" pitchFamily="18" charset="0"/>
                  </a:rPr>
                  <a:t>2</a:t>
                </a:r>
                <a:endParaRPr lang="en-US" altLang="zh-CN"/>
              </a:p>
            </p:txBody>
          </p:sp>
          <p:sp>
            <p:nvSpPr>
              <p:cNvPr id="68" name="Line 21"/>
              <p:cNvSpPr>
                <a:spLocks noChangeShapeType="1"/>
              </p:cNvSpPr>
              <p:nvPr/>
            </p:nvSpPr>
            <p:spPr bwMode="auto">
              <a:xfrm flipV="1">
                <a:off x="5670" y="4258"/>
                <a:ext cx="12" cy="345"/>
              </a:xfrm>
              <a:prstGeom prst="line">
                <a:avLst/>
              </a:prstGeom>
              <a:noFill/>
              <a:ln w="9525">
                <a:solidFill>
                  <a:srgbClr val="000000"/>
                </a:solidFill>
                <a:round/>
                <a:headEnd/>
                <a:tailEnd type="triangle" w="med" len="me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69" name="Text Box 22"/>
              <p:cNvSpPr txBox="1">
                <a:spLocks noChangeArrowheads="1"/>
              </p:cNvSpPr>
              <p:nvPr/>
            </p:nvSpPr>
            <p:spPr bwMode="auto">
              <a:xfrm>
                <a:off x="2054" y="5280"/>
                <a:ext cx="1104" cy="394"/>
              </a:xfrm>
              <a:prstGeom prst="rect">
                <a:avLst/>
              </a:prstGeom>
              <a:noFill/>
              <a:ln w="9525">
                <a:noFill/>
                <a:miter lim="800000"/>
                <a:headEnd/>
                <a:tailEnd/>
              </a:ln>
            </p:spPr>
            <p:txBody>
              <a:bodyPr wrap="none" lIns="36000" tIns="37033" rIns="36000" bIns="37033">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zh-CN" altLang="en-US" sz="900">
                    <a:solidFill>
                      <a:srgbClr val="000514"/>
                    </a:solidFill>
                    <a:latin typeface="Times New Roman" pitchFamily="18" charset="0"/>
                  </a:rPr>
                  <a:t>话音输入</a:t>
                </a:r>
                <a:r>
                  <a:rPr lang="en-US" altLang="zh-CN" sz="900">
                    <a:solidFill>
                      <a:srgbClr val="000514"/>
                    </a:solidFill>
                    <a:latin typeface="Times New Roman" pitchFamily="18" charset="0"/>
                  </a:rPr>
                  <a:t>3</a:t>
                </a:r>
                <a:endParaRPr lang="en-US" altLang="zh-CN"/>
              </a:p>
            </p:txBody>
          </p:sp>
          <p:sp>
            <p:nvSpPr>
              <p:cNvPr id="70" name="Line 23"/>
              <p:cNvSpPr>
                <a:spLocks noChangeShapeType="1"/>
              </p:cNvSpPr>
              <p:nvPr/>
            </p:nvSpPr>
            <p:spPr bwMode="auto">
              <a:xfrm flipV="1">
                <a:off x="5684" y="5749"/>
                <a:ext cx="12" cy="344"/>
              </a:xfrm>
              <a:prstGeom prst="line">
                <a:avLst/>
              </a:prstGeom>
              <a:noFill/>
              <a:ln w="9525">
                <a:solidFill>
                  <a:srgbClr val="000000"/>
                </a:solidFill>
                <a:round/>
                <a:headEnd/>
                <a:tailEnd type="triangle" w="med" len="me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71" name="Text Box 24"/>
              <p:cNvSpPr txBox="1">
                <a:spLocks noChangeArrowheads="1"/>
              </p:cNvSpPr>
              <p:nvPr/>
            </p:nvSpPr>
            <p:spPr bwMode="auto">
              <a:xfrm>
                <a:off x="3370" y="1930"/>
                <a:ext cx="1626" cy="442"/>
              </a:xfrm>
              <a:prstGeom prst="rect">
                <a:avLst/>
              </a:prstGeom>
              <a:noFill/>
              <a:ln w="9525">
                <a:noFill/>
                <a:miter lim="800000"/>
                <a:headEnd/>
                <a:tailEnd/>
              </a:ln>
            </p:spPr>
            <p:txBody>
              <a:bodyPr lIns="74066" tIns="37033" rIns="74066" bIns="37033"/>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en-US" altLang="zh-CN" sz="900">
                    <a:solidFill>
                      <a:srgbClr val="000514"/>
                    </a:solidFill>
                    <a:latin typeface="Times New Roman" pitchFamily="18" charset="0"/>
                  </a:rPr>
                  <a:t>300-3400Hz</a:t>
                </a:r>
                <a:endParaRPr lang="en-US" altLang="zh-CN" sz="900">
                  <a:solidFill>
                    <a:srgbClr val="000514"/>
                  </a:solidFill>
                  <a:latin typeface="Garamond"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endParaRPr lang="en-US" altLang="zh-CN"/>
              </a:p>
            </p:txBody>
          </p:sp>
          <p:sp>
            <p:nvSpPr>
              <p:cNvPr id="72" name="Text Box 25"/>
              <p:cNvSpPr txBox="1">
                <a:spLocks noChangeArrowheads="1"/>
              </p:cNvSpPr>
              <p:nvPr/>
            </p:nvSpPr>
            <p:spPr bwMode="auto">
              <a:xfrm>
                <a:off x="6567" y="3270"/>
                <a:ext cx="1090" cy="502"/>
              </a:xfrm>
              <a:prstGeom prst="rect">
                <a:avLst/>
              </a:prstGeom>
              <a:noFill/>
              <a:ln w="9525">
                <a:noFill/>
                <a:miter lim="800000"/>
                <a:headEnd/>
                <a:tailEnd/>
              </a:ln>
            </p:spPr>
            <p:txBody>
              <a:bodyPr wrap="none" lIns="36000" tIns="37033" rIns="36000" bIns="37033"/>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en-US" altLang="zh-CN" sz="900">
                    <a:solidFill>
                      <a:srgbClr val="000514"/>
                    </a:solidFill>
                    <a:latin typeface="Times New Roman" pitchFamily="18" charset="0"/>
                  </a:rPr>
                  <a:t>8.3-11.4kHz</a:t>
                </a:r>
                <a:endParaRPr lang="en-US" altLang="zh-CN"/>
              </a:p>
            </p:txBody>
          </p:sp>
          <p:sp>
            <p:nvSpPr>
              <p:cNvPr id="73" name="Text Box 26"/>
              <p:cNvSpPr txBox="1">
                <a:spLocks noChangeArrowheads="1"/>
              </p:cNvSpPr>
              <p:nvPr/>
            </p:nvSpPr>
            <p:spPr bwMode="auto">
              <a:xfrm>
                <a:off x="5722" y="2947"/>
                <a:ext cx="542" cy="490"/>
              </a:xfrm>
              <a:prstGeom prst="rect">
                <a:avLst/>
              </a:prstGeom>
              <a:noFill/>
              <a:ln w="9525">
                <a:noFill/>
                <a:miter lim="800000"/>
                <a:headEnd/>
                <a:tailEnd/>
              </a:ln>
            </p:spPr>
            <p:txBody>
              <a:bodyPr wrap="none" lIns="36000" tIns="37033" rIns="36000" bIns="37033"/>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en-US" altLang="zh-CN" sz="900">
                    <a:solidFill>
                      <a:srgbClr val="000514"/>
                    </a:solidFill>
                    <a:latin typeface="Times New Roman" pitchFamily="18" charset="0"/>
                  </a:rPr>
                  <a:t>4kHz</a:t>
                </a:r>
                <a:endParaRPr lang="en-US" altLang="zh-CN"/>
              </a:p>
            </p:txBody>
          </p:sp>
          <p:sp>
            <p:nvSpPr>
              <p:cNvPr id="74" name="Text Box 27"/>
              <p:cNvSpPr txBox="1">
                <a:spLocks noChangeArrowheads="1"/>
              </p:cNvSpPr>
              <p:nvPr/>
            </p:nvSpPr>
            <p:spPr bwMode="auto">
              <a:xfrm>
                <a:off x="5789" y="5929"/>
                <a:ext cx="638" cy="523"/>
              </a:xfrm>
              <a:prstGeom prst="rect">
                <a:avLst/>
              </a:prstGeom>
              <a:noFill/>
              <a:ln w="9525">
                <a:noFill/>
                <a:miter lim="800000"/>
                <a:headEnd/>
                <a:tailEnd/>
              </a:ln>
            </p:spPr>
            <p:txBody>
              <a:bodyPr wrap="none" lIns="36000" tIns="37033" rIns="36000" bIns="37033"/>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en-US" altLang="zh-CN" sz="900">
                    <a:solidFill>
                      <a:srgbClr val="000514"/>
                    </a:solidFill>
                    <a:latin typeface="Times New Roman" pitchFamily="18" charset="0"/>
                  </a:rPr>
                  <a:t>12kHz</a:t>
                </a:r>
                <a:endParaRPr lang="en-US" altLang="zh-CN"/>
              </a:p>
            </p:txBody>
          </p:sp>
          <p:sp>
            <p:nvSpPr>
              <p:cNvPr id="75" name="Text Box 28"/>
              <p:cNvSpPr txBox="1">
                <a:spLocks noChangeArrowheads="1"/>
              </p:cNvSpPr>
              <p:nvPr/>
            </p:nvSpPr>
            <p:spPr bwMode="auto">
              <a:xfrm>
                <a:off x="5837" y="4445"/>
                <a:ext cx="542" cy="500"/>
              </a:xfrm>
              <a:prstGeom prst="rect">
                <a:avLst/>
              </a:prstGeom>
              <a:noFill/>
              <a:ln w="9525">
                <a:noFill/>
                <a:miter lim="800000"/>
                <a:headEnd/>
                <a:tailEnd/>
              </a:ln>
            </p:spPr>
            <p:txBody>
              <a:bodyPr wrap="none" lIns="36000" tIns="37033" rIns="36000" bIns="37033"/>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en-US" altLang="zh-CN" sz="900">
                    <a:solidFill>
                      <a:srgbClr val="000514"/>
                    </a:solidFill>
                    <a:latin typeface="Times New Roman" pitchFamily="18" charset="0"/>
                  </a:rPr>
                  <a:t>8kHz</a:t>
                </a:r>
                <a:endParaRPr lang="en-US" altLang="zh-CN"/>
              </a:p>
            </p:txBody>
          </p:sp>
          <p:sp>
            <p:nvSpPr>
              <p:cNvPr id="76" name="Line 29"/>
              <p:cNvSpPr>
                <a:spLocks noChangeShapeType="1"/>
              </p:cNvSpPr>
              <p:nvPr/>
            </p:nvSpPr>
            <p:spPr bwMode="auto">
              <a:xfrm>
                <a:off x="4622" y="2536"/>
                <a:ext cx="578" cy="1"/>
              </a:xfrm>
              <a:prstGeom prst="line">
                <a:avLst/>
              </a:prstGeom>
              <a:noFill/>
              <a:ln w="9525">
                <a:solidFill>
                  <a:srgbClr val="000000"/>
                </a:solidFill>
                <a:round/>
                <a:headEnd/>
                <a:tailEnd type="triangle" w="med" len="me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77" name="Text Box 30"/>
              <p:cNvSpPr txBox="1">
                <a:spLocks noChangeArrowheads="1"/>
              </p:cNvSpPr>
              <p:nvPr/>
            </p:nvSpPr>
            <p:spPr bwMode="auto">
              <a:xfrm>
                <a:off x="5210" y="2278"/>
                <a:ext cx="800" cy="411"/>
              </a:xfrm>
              <a:prstGeom prst="rect">
                <a:avLst/>
              </a:prstGeom>
              <a:solidFill>
                <a:srgbClr val="FFFFFF"/>
              </a:solidFill>
              <a:ln w="9525">
                <a:solidFill>
                  <a:srgbClr val="000000"/>
                </a:solidFill>
                <a:miter lim="800000"/>
                <a:headEnd/>
                <a:tailEnd/>
              </a:ln>
            </p:spPr>
            <p:txBody>
              <a:bodyPr wrap="none" lIns="36000" tIns="37033" rIns="36000" bIns="37033">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zh-CN" altLang="en-US" sz="900">
                    <a:solidFill>
                      <a:srgbClr val="000514"/>
                    </a:solidFill>
                    <a:latin typeface="Times New Roman" pitchFamily="18" charset="0"/>
                  </a:rPr>
                  <a:t>相乘器</a:t>
                </a:r>
                <a:endParaRPr lang="zh-CN" altLang="en-US"/>
              </a:p>
            </p:txBody>
          </p:sp>
          <p:sp>
            <p:nvSpPr>
              <p:cNvPr id="78" name="Text Box 31"/>
              <p:cNvSpPr txBox="1">
                <a:spLocks noChangeArrowheads="1"/>
              </p:cNvSpPr>
              <p:nvPr/>
            </p:nvSpPr>
            <p:spPr bwMode="auto">
              <a:xfrm>
                <a:off x="6627" y="2278"/>
                <a:ext cx="1229" cy="411"/>
              </a:xfrm>
              <a:prstGeom prst="rect">
                <a:avLst/>
              </a:prstGeom>
              <a:solidFill>
                <a:srgbClr val="FFFFFF"/>
              </a:solidFill>
              <a:ln w="9525">
                <a:solidFill>
                  <a:srgbClr val="000000"/>
                </a:solidFill>
                <a:miter lim="800000"/>
                <a:headEnd/>
                <a:tailEnd/>
              </a:ln>
            </p:spPr>
            <p:txBody>
              <a:bodyPr wrap="none" lIns="36000" tIns="37033" rIns="36000" bIns="37033">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zh-CN" altLang="en-US" sz="900">
                    <a:solidFill>
                      <a:srgbClr val="000514"/>
                    </a:solidFill>
                    <a:latin typeface="Times New Roman" pitchFamily="18" charset="0"/>
                  </a:rPr>
                  <a:t>带通滤波器</a:t>
                </a:r>
                <a:endParaRPr lang="zh-CN" altLang="en-US"/>
              </a:p>
            </p:txBody>
          </p:sp>
          <p:sp>
            <p:nvSpPr>
              <p:cNvPr id="79" name="Line 32"/>
              <p:cNvSpPr>
                <a:spLocks noChangeShapeType="1"/>
              </p:cNvSpPr>
              <p:nvPr/>
            </p:nvSpPr>
            <p:spPr bwMode="auto">
              <a:xfrm>
                <a:off x="7695" y="2432"/>
                <a:ext cx="467" cy="3"/>
              </a:xfrm>
              <a:prstGeom prst="line">
                <a:avLst/>
              </a:prstGeom>
              <a:noFill/>
              <a:ln w="9525">
                <a:solidFill>
                  <a:srgbClr val="000000"/>
                </a:solidFill>
                <a:round/>
                <a:headEnd/>
                <a:tailEnd type="triangle" w="med" len="me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80" name="Text Box 33"/>
              <p:cNvSpPr txBox="1">
                <a:spLocks noChangeArrowheads="1"/>
              </p:cNvSpPr>
              <p:nvPr/>
            </p:nvSpPr>
            <p:spPr bwMode="auto">
              <a:xfrm>
                <a:off x="3703" y="2278"/>
                <a:ext cx="1230" cy="411"/>
              </a:xfrm>
              <a:prstGeom prst="rect">
                <a:avLst/>
              </a:prstGeom>
              <a:solidFill>
                <a:srgbClr val="FFFFFF"/>
              </a:solidFill>
              <a:ln w="9525">
                <a:solidFill>
                  <a:srgbClr val="000000"/>
                </a:solidFill>
                <a:miter lim="800000"/>
                <a:headEnd/>
                <a:tailEnd/>
              </a:ln>
            </p:spPr>
            <p:txBody>
              <a:bodyPr wrap="none" lIns="36000" tIns="37033" rIns="36000" bIns="37033">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zh-CN" altLang="en-US" sz="900">
                    <a:solidFill>
                      <a:srgbClr val="000514"/>
                    </a:solidFill>
                    <a:latin typeface="Times New Roman" pitchFamily="18" charset="0"/>
                  </a:rPr>
                  <a:t>低通滤波器</a:t>
                </a:r>
                <a:endParaRPr lang="zh-CN" altLang="en-US"/>
              </a:p>
            </p:txBody>
          </p:sp>
          <p:sp>
            <p:nvSpPr>
              <p:cNvPr id="81" name="Line 34"/>
              <p:cNvSpPr>
                <a:spLocks noChangeShapeType="1"/>
              </p:cNvSpPr>
              <p:nvPr/>
            </p:nvSpPr>
            <p:spPr bwMode="auto">
              <a:xfrm>
                <a:off x="3023" y="2537"/>
                <a:ext cx="682" cy="2"/>
              </a:xfrm>
              <a:prstGeom prst="line">
                <a:avLst/>
              </a:prstGeom>
              <a:noFill/>
              <a:ln w="9525">
                <a:solidFill>
                  <a:srgbClr val="000000"/>
                </a:solidFill>
                <a:round/>
                <a:headEnd/>
                <a:tailEnd type="triangle" w="med" len="me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82" name="Text Box 35"/>
              <p:cNvSpPr txBox="1">
                <a:spLocks noChangeArrowheads="1"/>
              </p:cNvSpPr>
              <p:nvPr/>
            </p:nvSpPr>
            <p:spPr bwMode="auto">
              <a:xfrm>
                <a:off x="5438" y="2935"/>
                <a:ext cx="339" cy="502"/>
              </a:xfrm>
              <a:prstGeom prst="rect">
                <a:avLst/>
              </a:prstGeom>
              <a:noFill/>
              <a:ln w="9525">
                <a:noFill/>
                <a:miter lim="800000"/>
                <a:headEnd/>
                <a:tailEnd/>
              </a:ln>
            </p:spPr>
            <p:txBody>
              <a:bodyPr lIns="36000" tIns="37033" rIns="36000" bIns="37033"/>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en-US" altLang="zh-CN" sz="900" i="1">
                    <a:solidFill>
                      <a:srgbClr val="000514"/>
                    </a:solidFill>
                    <a:latin typeface="Times New Roman" pitchFamily="18" charset="0"/>
                  </a:rPr>
                  <a:t>f</a:t>
                </a:r>
                <a:r>
                  <a:rPr lang="en-US" altLang="zh-CN" sz="900" baseline="-25000">
                    <a:solidFill>
                      <a:srgbClr val="000514"/>
                    </a:solidFill>
                    <a:latin typeface="Times New Roman" pitchFamily="18" charset="0"/>
                  </a:rPr>
                  <a:t>1</a:t>
                </a:r>
                <a:endParaRPr lang="en-US" altLang="zh-CN"/>
              </a:p>
            </p:txBody>
          </p:sp>
          <p:sp>
            <p:nvSpPr>
              <p:cNvPr id="83" name="Line 36"/>
              <p:cNvSpPr>
                <a:spLocks noChangeShapeType="1"/>
              </p:cNvSpPr>
              <p:nvPr/>
            </p:nvSpPr>
            <p:spPr bwMode="auto">
              <a:xfrm>
                <a:off x="4622" y="4000"/>
                <a:ext cx="579" cy="1"/>
              </a:xfrm>
              <a:prstGeom prst="line">
                <a:avLst/>
              </a:prstGeom>
              <a:noFill/>
              <a:ln w="9525">
                <a:solidFill>
                  <a:srgbClr val="000000"/>
                </a:solidFill>
                <a:round/>
                <a:headEnd/>
                <a:tailEnd type="triangle" w="med" len="me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84" name="Text Box 37"/>
              <p:cNvSpPr txBox="1">
                <a:spLocks noChangeArrowheads="1"/>
              </p:cNvSpPr>
              <p:nvPr/>
            </p:nvSpPr>
            <p:spPr bwMode="auto">
              <a:xfrm>
                <a:off x="5210" y="3742"/>
                <a:ext cx="800" cy="411"/>
              </a:xfrm>
              <a:prstGeom prst="rect">
                <a:avLst/>
              </a:prstGeom>
              <a:solidFill>
                <a:srgbClr val="FFFFFF"/>
              </a:solidFill>
              <a:ln w="9525">
                <a:solidFill>
                  <a:srgbClr val="000000"/>
                </a:solidFill>
                <a:miter lim="800000"/>
                <a:headEnd/>
                <a:tailEnd/>
              </a:ln>
            </p:spPr>
            <p:txBody>
              <a:bodyPr wrap="none" lIns="36000" tIns="37033" rIns="36000" bIns="37033">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zh-CN" altLang="en-US" sz="900">
                    <a:solidFill>
                      <a:srgbClr val="000514"/>
                    </a:solidFill>
                    <a:latin typeface="Times New Roman" pitchFamily="18" charset="0"/>
                  </a:rPr>
                  <a:t>相乘器</a:t>
                </a:r>
                <a:endParaRPr lang="zh-CN" altLang="en-US"/>
              </a:p>
            </p:txBody>
          </p:sp>
          <p:sp>
            <p:nvSpPr>
              <p:cNvPr id="85" name="Text Box 38"/>
              <p:cNvSpPr txBox="1">
                <a:spLocks noChangeArrowheads="1"/>
              </p:cNvSpPr>
              <p:nvPr/>
            </p:nvSpPr>
            <p:spPr bwMode="auto">
              <a:xfrm>
                <a:off x="6627" y="3742"/>
                <a:ext cx="1229" cy="411"/>
              </a:xfrm>
              <a:prstGeom prst="rect">
                <a:avLst/>
              </a:prstGeom>
              <a:solidFill>
                <a:srgbClr val="FFFFFF"/>
              </a:solidFill>
              <a:ln w="9525">
                <a:solidFill>
                  <a:srgbClr val="000000"/>
                </a:solidFill>
                <a:miter lim="800000"/>
                <a:headEnd/>
                <a:tailEnd/>
              </a:ln>
            </p:spPr>
            <p:txBody>
              <a:bodyPr wrap="none" lIns="36000" tIns="37033" rIns="36000" bIns="37033">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zh-CN" altLang="en-US" sz="900">
                    <a:solidFill>
                      <a:srgbClr val="000514"/>
                    </a:solidFill>
                    <a:latin typeface="Times New Roman" pitchFamily="18" charset="0"/>
                  </a:rPr>
                  <a:t>带通滤波器</a:t>
                </a:r>
                <a:endParaRPr lang="zh-CN" altLang="en-US"/>
              </a:p>
            </p:txBody>
          </p:sp>
          <p:sp>
            <p:nvSpPr>
              <p:cNvPr id="86" name="Text Box 39"/>
              <p:cNvSpPr txBox="1">
                <a:spLocks noChangeArrowheads="1"/>
              </p:cNvSpPr>
              <p:nvPr/>
            </p:nvSpPr>
            <p:spPr bwMode="auto">
              <a:xfrm>
                <a:off x="3703" y="3742"/>
                <a:ext cx="1480" cy="411"/>
              </a:xfrm>
              <a:prstGeom prst="rect">
                <a:avLst/>
              </a:prstGeom>
              <a:solidFill>
                <a:srgbClr val="FFFFFF"/>
              </a:solidFill>
              <a:ln w="9525">
                <a:solidFill>
                  <a:srgbClr val="000000"/>
                </a:solidFill>
                <a:miter lim="800000"/>
                <a:headEnd/>
                <a:tailEnd/>
              </a:ln>
            </p:spPr>
            <p:txBody>
              <a:bodyPr lIns="36000" tIns="37033" rIns="36000" bIns="37033">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zh-CN" altLang="en-US" sz="900">
                    <a:solidFill>
                      <a:srgbClr val="000514"/>
                    </a:solidFill>
                    <a:latin typeface="Times New Roman" pitchFamily="18" charset="0"/>
                  </a:rPr>
                  <a:t>低通滤波器</a:t>
                </a:r>
                <a:endParaRPr lang="zh-CN" altLang="en-US"/>
              </a:p>
            </p:txBody>
          </p:sp>
          <p:sp>
            <p:nvSpPr>
              <p:cNvPr id="87" name="Line 40"/>
              <p:cNvSpPr>
                <a:spLocks noChangeShapeType="1"/>
              </p:cNvSpPr>
              <p:nvPr/>
            </p:nvSpPr>
            <p:spPr bwMode="auto">
              <a:xfrm>
                <a:off x="3023" y="4001"/>
                <a:ext cx="684" cy="1"/>
              </a:xfrm>
              <a:prstGeom prst="line">
                <a:avLst/>
              </a:prstGeom>
              <a:noFill/>
              <a:ln w="9525">
                <a:solidFill>
                  <a:srgbClr val="000000"/>
                </a:solidFill>
                <a:round/>
                <a:headEnd/>
                <a:tailEnd type="triangle" w="med" len="me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88" name="Text Box 41"/>
              <p:cNvSpPr txBox="1">
                <a:spLocks noChangeArrowheads="1"/>
              </p:cNvSpPr>
              <p:nvPr/>
            </p:nvSpPr>
            <p:spPr bwMode="auto">
              <a:xfrm>
                <a:off x="5438" y="4442"/>
                <a:ext cx="451" cy="502"/>
              </a:xfrm>
              <a:prstGeom prst="rect">
                <a:avLst/>
              </a:prstGeom>
              <a:noFill/>
              <a:ln w="9525">
                <a:noFill/>
                <a:miter lim="800000"/>
                <a:headEnd/>
                <a:tailEnd/>
              </a:ln>
            </p:spPr>
            <p:txBody>
              <a:bodyPr lIns="36000" tIns="37033" rIns="36000" bIns="37033"/>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en-US" altLang="zh-CN" sz="900" i="1">
                    <a:solidFill>
                      <a:srgbClr val="000514"/>
                    </a:solidFill>
                    <a:latin typeface="Times New Roman" pitchFamily="18" charset="0"/>
                  </a:rPr>
                  <a:t>f</a:t>
                </a:r>
                <a:r>
                  <a:rPr lang="en-US" altLang="zh-CN" sz="900" baseline="-25000">
                    <a:solidFill>
                      <a:srgbClr val="000514"/>
                    </a:solidFill>
                    <a:latin typeface="Times New Roman" pitchFamily="18" charset="0"/>
                  </a:rPr>
                  <a:t>2</a:t>
                </a:r>
                <a:endParaRPr lang="en-US" altLang="zh-CN"/>
              </a:p>
            </p:txBody>
          </p:sp>
          <p:sp>
            <p:nvSpPr>
              <p:cNvPr id="89" name="Line 42"/>
              <p:cNvSpPr>
                <a:spLocks noChangeShapeType="1"/>
              </p:cNvSpPr>
              <p:nvPr/>
            </p:nvSpPr>
            <p:spPr bwMode="auto">
              <a:xfrm>
                <a:off x="4636" y="5492"/>
                <a:ext cx="578" cy="1"/>
              </a:xfrm>
              <a:prstGeom prst="line">
                <a:avLst/>
              </a:prstGeom>
              <a:noFill/>
              <a:ln w="9525">
                <a:solidFill>
                  <a:srgbClr val="000000"/>
                </a:solidFill>
                <a:round/>
                <a:headEnd/>
                <a:tailEnd type="triangle" w="med" len="me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90" name="Text Box 43"/>
              <p:cNvSpPr txBox="1">
                <a:spLocks noChangeArrowheads="1"/>
              </p:cNvSpPr>
              <p:nvPr/>
            </p:nvSpPr>
            <p:spPr bwMode="auto">
              <a:xfrm>
                <a:off x="5225" y="5233"/>
                <a:ext cx="799" cy="411"/>
              </a:xfrm>
              <a:prstGeom prst="rect">
                <a:avLst/>
              </a:prstGeom>
              <a:solidFill>
                <a:srgbClr val="FFFFFF"/>
              </a:solidFill>
              <a:ln w="9525">
                <a:solidFill>
                  <a:srgbClr val="000000"/>
                </a:solidFill>
                <a:miter lim="800000"/>
                <a:headEnd/>
                <a:tailEnd/>
              </a:ln>
            </p:spPr>
            <p:txBody>
              <a:bodyPr wrap="none" lIns="36000" tIns="37033" rIns="36000" bIns="37033">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zh-CN" altLang="en-US" sz="900">
                    <a:solidFill>
                      <a:srgbClr val="000514"/>
                    </a:solidFill>
                    <a:latin typeface="Times New Roman" pitchFamily="18" charset="0"/>
                  </a:rPr>
                  <a:t>相乘器</a:t>
                </a:r>
                <a:endParaRPr lang="zh-CN" altLang="en-US"/>
              </a:p>
            </p:txBody>
          </p:sp>
          <p:sp>
            <p:nvSpPr>
              <p:cNvPr id="91" name="Text Box 44"/>
              <p:cNvSpPr txBox="1">
                <a:spLocks noChangeArrowheads="1"/>
              </p:cNvSpPr>
              <p:nvPr/>
            </p:nvSpPr>
            <p:spPr bwMode="auto">
              <a:xfrm>
                <a:off x="6642" y="5233"/>
                <a:ext cx="1229" cy="411"/>
              </a:xfrm>
              <a:prstGeom prst="rect">
                <a:avLst/>
              </a:prstGeom>
              <a:solidFill>
                <a:srgbClr val="FFFFFF"/>
              </a:solidFill>
              <a:ln w="9525">
                <a:solidFill>
                  <a:srgbClr val="000000"/>
                </a:solidFill>
                <a:miter lim="800000"/>
                <a:headEnd/>
                <a:tailEnd/>
              </a:ln>
            </p:spPr>
            <p:txBody>
              <a:bodyPr wrap="none" lIns="36000" tIns="37033" rIns="36000" bIns="37033">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zh-CN" altLang="en-US" sz="900">
                    <a:solidFill>
                      <a:srgbClr val="000514"/>
                    </a:solidFill>
                    <a:latin typeface="Times New Roman" pitchFamily="18" charset="0"/>
                  </a:rPr>
                  <a:t>带通滤波器</a:t>
                </a:r>
                <a:endParaRPr lang="zh-CN" altLang="en-US"/>
              </a:p>
            </p:txBody>
          </p:sp>
          <p:sp>
            <p:nvSpPr>
              <p:cNvPr id="92" name="Line 45"/>
              <p:cNvSpPr>
                <a:spLocks noChangeShapeType="1"/>
              </p:cNvSpPr>
              <p:nvPr/>
            </p:nvSpPr>
            <p:spPr bwMode="auto">
              <a:xfrm>
                <a:off x="7808" y="5447"/>
                <a:ext cx="354" cy="2"/>
              </a:xfrm>
              <a:prstGeom prst="line">
                <a:avLst/>
              </a:prstGeom>
              <a:noFill/>
              <a:ln w="9525">
                <a:solidFill>
                  <a:srgbClr val="000000"/>
                </a:solidFill>
                <a:round/>
                <a:headEnd/>
                <a:tailEnd type="triangle" w="med" len="me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93" name="Text Box 46"/>
              <p:cNvSpPr txBox="1">
                <a:spLocks noChangeArrowheads="1"/>
              </p:cNvSpPr>
              <p:nvPr/>
            </p:nvSpPr>
            <p:spPr bwMode="auto">
              <a:xfrm>
                <a:off x="3718" y="5233"/>
                <a:ext cx="1230" cy="411"/>
              </a:xfrm>
              <a:prstGeom prst="rect">
                <a:avLst/>
              </a:prstGeom>
              <a:solidFill>
                <a:srgbClr val="FFFFFF"/>
              </a:solidFill>
              <a:ln w="9525">
                <a:solidFill>
                  <a:srgbClr val="000000"/>
                </a:solidFill>
                <a:miter lim="800000"/>
                <a:headEnd/>
                <a:tailEnd/>
              </a:ln>
            </p:spPr>
            <p:txBody>
              <a:bodyPr wrap="none" lIns="36000" tIns="37033" rIns="36000" bIns="37033">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zh-CN" altLang="en-US" sz="900">
                    <a:solidFill>
                      <a:srgbClr val="000514"/>
                    </a:solidFill>
                    <a:latin typeface="Times New Roman" pitchFamily="18" charset="0"/>
                  </a:rPr>
                  <a:t>低通滤波器</a:t>
                </a:r>
                <a:endParaRPr lang="zh-CN" altLang="en-US"/>
              </a:p>
            </p:txBody>
          </p:sp>
          <p:sp>
            <p:nvSpPr>
              <p:cNvPr id="94" name="Line 47"/>
              <p:cNvSpPr>
                <a:spLocks noChangeShapeType="1"/>
              </p:cNvSpPr>
              <p:nvPr/>
            </p:nvSpPr>
            <p:spPr bwMode="auto">
              <a:xfrm>
                <a:off x="3039" y="5493"/>
                <a:ext cx="680" cy="2"/>
              </a:xfrm>
              <a:prstGeom prst="line">
                <a:avLst/>
              </a:prstGeom>
              <a:noFill/>
              <a:ln w="9525">
                <a:solidFill>
                  <a:srgbClr val="000000"/>
                </a:solidFill>
                <a:round/>
                <a:headEnd/>
                <a:tailEnd type="triangle" w="med" len="me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95" name="Text Box 48"/>
              <p:cNvSpPr txBox="1">
                <a:spLocks noChangeArrowheads="1"/>
              </p:cNvSpPr>
              <p:nvPr/>
            </p:nvSpPr>
            <p:spPr bwMode="auto">
              <a:xfrm>
                <a:off x="5438" y="5950"/>
                <a:ext cx="451" cy="502"/>
              </a:xfrm>
              <a:prstGeom prst="rect">
                <a:avLst/>
              </a:prstGeom>
              <a:noFill/>
              <a:ln w="9525">
                <a:noFill/>
                <a:miter lim="800000"/>
                <a:headEnd/>
                <a:tailEnd/>
              </a:ln>
            </p:spPr>
            <p:txBody>
              <a:bodyPr lIns="36000" tIns="37033" rIns="36000" bIns="37033"/>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en-US" altLang="zh-CN" sz="900" i="1">
                    <a:solidFill>
                      <a:srgbClr val="000514"/>
                    </a:solidFill>
                    <a:latin typeface="Times New Roman" pitchFamily="18" charset="0"/>
                  </a:rPr>
                  <a:t>f</a:t>
                </a:r>
                <a:r>
                  <a:rPr lang="en-US" altLang="zh-CN" sz="900" baseline="-25000">
                    <a:solidFill>
                      <a:srgbClr val="000514"/>
                    </a:solidFill>
                    <a:latin typeface="Times New Roman" pitchFamily="18" charset="0"/>
                  </a:rPr>
                  <a:t>3</a:t>
                </a:r>
                <a:endParaRPr lang="en-US" altLang="zh-CN"/>
              </a:p>
            </p:txBody>
          </p:sp>
          <p:sp>
            <p:nvSpPr>
              <p:cNvPr id="96" name="Line 49"/>
              <p:cNvSpPr>
                <a:spLocks noChangeShapeType="1"/>
              </p:cNvSpPr>
              <p:nvPr/>
            </p:nvSpPr>
            <p:spPr bwMode="auto">
              <a:xfrm>
                <a:off x="8034" y="2431"/>
                <a:ext cx="790" cy="1"/>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97" name="Line 50"/>
              <p:cNvSpPr>
                <a:spLocks noChangeShapeType="1"/>
              </p:cNvSpPr>
              <p:nvPr/>
            </p:nvSpPr>
            <p:spPr bwMode="auto">
              <a:xfrm>
                <a:off x="8824" y="2431"/>
                <a:ext cx="1" cy="3014"/>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98" name="Line 51"/>
              <p:cNvSpPr>
                <a:spLocks noChangeShapeType="1"/>
              </p:cNvSpPr>
              <p:nvPr/>
            </p:nvSpPr>
            <p:spPr bwMode="auto">
              <a:xfrm>
                <a:off x="8147" y="5445"/>
                <a:ext cx="677" cy="2"/>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99" name="Line 52"/>
              <p:cNvSpPr>
                <a:spLocks noChangeShapeType="1"/>
              </p:cNvSpPr>
              <p:nvPr/>
            </p:nvSpPr>
            <p:spPr bwMode="auto">
              <a:xfrm>
                <a:off x="7695" y="3940"/>
                <a:ext cx="564" cy="0"/>
              </a:xfrm>
              <a:prstGeom prst="line">
                <a:avLst/>
              </a:prstGeom>
              <a:noFill/>
              <a:ln w="9525">
                <a:solidFill>
                  <a:srgbClr val="000000"/>
                </a:solidFill>
                <a:round/>
                <a:headEnd/>
                <a:tailEnd type="triangle" w="med" len="me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100" name="Text Box 53"/>
              <p:cNvSpPr txBox="1">
                <a:spLocks noChangeArrowheads="1"/>
              </p:cNvSpPr>
              <p:nvPr/>
            </p:nvSpPr>
            <p:spPr bwMode="auto">
              <a:xfrm>
                <a:off x="6679" y="1762"/>
                <a:ext cx="993" cy="503"/>
              </a:xfrm>
              <a:prstGeom prst="rect">
                <a:avLst/>
              </a:prstGeom>
              <a:noFill/>
              <a:ln w="9525">
                <a:noFill/>
                <a:miter lim="800000"/>
                <a:headEnd/>
                <a:tailEnd/>
              </a:ln>
            </p:spPr>
            <p:txBody>
              <a:bodyPr wrap="none" lIns="36000" tIns="37033" rIns="36000" bIns="37033"/>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en-US" altLang="zh-CN" sz="900">
                    <a:solidFill>
                      <a:srgbClr val="000514"/>
                    </a:solidFill>
                    <a:latin typeface="Times New Roman" pitchFamily="18" charset="0"/>
                  </a:rPr>
                  <a:t>4.3-6.4kHz</a:t>
                </a:r>
                <a:endParaRPr lang="en-US" altLang="zh-CN"/>
              </a:p>
            </p:txBody>
          </p:sp>
          <p:sp>
            <p:nvSpPr>
              <p:cNvPr id="101" name="Line 54"/>
              <p:cNvSpPr>
                <a:spLocks noChangeShapeType="1"/>
              </p:cNvSpPr>
              <p:nvPr/>
            </p:nvSpPr>
            <p:spPr bwMode="auto">
              <a:xfrm>
                <a:off x="5890" y="2599"/>
                <a:ext cx="794" cy="3"/>
              </a:xfrm>
              <a:prstGeom prst="line">
                <a:avLst/>
              </a:prstGeom>
              <a:noFill/>
              <a:ln w="9525">
                <a:solidFill>
                  <a:srgbClr val="000000"/>
                </a:solidFill>
                <a:round/>
                <a:headEnd/>
                <a:tailEnd type="triangle" w="med" len="me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102" name="Line 55"/>
              <p:cNvSpPr>
                <a:spLocks noChangeShapeType="1"/>
              </p:cNvSpPr>
              <p:nvPr/>
            </p:nvSpPr>
            <p:spPr bwMode="auto">
              <a:xfrm>
                <a:off x="6003" y="5447"/>
                <a:ext cx="681" cy="2"/>
              </a:xfrm>
              <a:prstGeom prst="line">
                <a:avLst/>
              </a:prstGeom>
              <a:noFill/>
              <a:ln w="9525">
                <a:solidFill>
                  <a:srgbClr val="000000"/>
                </a:solidFill>
                <a:round/>
                <a:headEnd/>
                <a:tailEnd type="triangle" w="med" len="me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103" name="Line 56"/>
              <p:cNvSpPr>
                <a:spLocks noChangeShapeType="1"/>
              </p:cNvSpPr>
              <p:nvPr/>
            </p:nvSpPr>
            <p:spPr bwMode="auto">
              <a:xfrm>
                <a:off x="6003" y="3939"/>
                <a:ext cx="681" cy="2"/>
              </a:xfrm>
              <a:prstGeom prst="line">
                <a:avLst/>
              </a:prstGeom>
              <a:noFill/>
              <a:ln w="9525">
                <a:solidFill>
                  <a:srgbClr val="000000"/>
                </a:solidFill>
                <a:round/>
                <a:headEnd/>
                <a:tailEnd type="triangle" w="med" len="me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grpSp>
        <p:grpSp>
          <p:nvGrpSpPr>
            <p:cNvPr id="4" name="Group 57"/>
            <p:cNvGrpSpPr>
              <a:grpSpLocks noChangeAspect="1"/>
            </p:cNvGrpSpPr>
            <p:nvPr/>
          </p:nvGrpSpPr>
          <p:grpSpPr bwMode="auto">
            <a:xfrm>
              <a:off x="3130" y="720"/>
              <a:ext cx="2517" cy="1621"/>
              <a:chOff x="2059" y="8357"/>
              <a:chExt cx="7482" cy="4811"/>
            </a:xfrm>
          </p:grpSpPr>
          <p:sp>
            <p:nvSpPr>
              <p:cNvPr id="10" name="AutoShape 58"/>
              <p:cNvSpPr>
                <a:spLocks noChangeAspect="1" noChangeArrowheads="1"/>
              </p:cNvSpPr>
              <p:nvPr/>
            </p:nvSpPr>
            <p:spPr bwMode="auto">
              <a:xfrm>
                <a:off x="2059" y="8357"/>
                <a:ext cx="7388" cy="4811"/>
              </a:xfrm>
              <a:prstGeom prst="rect">
                <a:avLst/>
              </a:prstGeom>
              <a:solidFill>
                <a:schemeClr val="bg1"/>
              </a:solidFill>
              <a:ln w="9525">
                <a:noFill/>
                <a:miter lim="800000"/>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grpSp>
            <p:nvGrpSpPr>
              <p:cNvPr id="5" name="Group 59"/>
              <p:cNvGrpSpPr>
                <a:grpSpLocks/>
              </p:cNvGrpSpPr>
              <p:nvPr/>
            </p:nvGrpSpPr>
            <p:grpSpPr bwMode="auto">
              <a:xfrm>
                <a:off x="2059" y="8357"/>
                <a:ext cx="7482" cy="4811"/>
                <a:chOff x="2059" y="8357"/>
                <a:chExt cx="7482" cy="4811"/>
              </a:xfrm>
            </p:grpSpPr>
            <p:sp>
              <p:nvSpPr>
                <p:cNvPr id="12" name="Text Box 60"/>
                <p:cNvSpPr txBox="1">
                  <a:spLocks noChangeArrowheads="1"/>
                </p:cNvSpPr>
                <p:nvPr/>
              </p:nvSpPr>
              <p:spPr bwMode="auto">
                <a:xfrm>
                  <a:off x="2059" y="10224"/>
                  <a:ext cx="1421" cy="392"/>
                </a:xfrm>
                <a:prstGeom prst="rect">
                  <a:avLst/>
                </a:prstGeom>
                <a:noFill/>
                <a:ln w="9525">
                  <a:noFill/>
                  <a:miter lim="800000"/>
                  <a:headEnd/>
                  <a:tailEnd/>
                </a:ln>
              </p:spPr>
              <p:txBody>
                <a:bodyPr wrap="none" lIns="36000" tIns="36576" rIns="36000" bIns="36576">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zh-CN" altLang="en-US" sz="900">
                      <a:solidFill>
                        <a:srgbClr val="000514"/>
                      </a:solidFill>
                      <a:latin typeface="Times New Roman" pitchFamily="18" charset="0"/>
                    </a:rPr>
                    <a:t>多路信号输入</a:t>
                  </a:r>
                  <a:endParaRPr lang="zh-CN" altLang="en-US"/>
                </a:p>
              </p:txBody>
            </p:sp>
            <p:grpSp>
              <p:nvGrpSpPr>
                <p:cNvPr id="6" name="Group 61"/>
                <p:cNvGrpSpPr>
                  <a:grpSpLocks/>
                </p:cNvGrpSpPr>
                <p:nvPr/>
              </p:nvGrpSpPr>
              <p:grpSpPr bwMode="auto">
                <a:xfrm>
                  <a:off x="2934" y="8357"/>
                  <a:ext cx="6607" cy="4811"/>
                  <a:chOff x="2934" y="8357"/>
                  <a:chExt cx="6607" cy="4811"/>
                </a:xfrm>
              </p:grpSpPr>
              <p:sp>
                <p:nvSpPr>
                  <p:cNvPr id="14" name="Line 62"/>
                  <p:cNvSpPr>
                    <a:spLocks noChangeShapeType="1"/>
                  </p:cNvSpPr>
                  <p:nvPr/>
                </p:nvSpPr>
                <p:spPr bwMode="auto">
                  <a:xfrm>
                    <a:off x="2934" y="10583"/>
                    <a:ext cx="1286" cy="3"/>
                  </a:xfrm>
                  <a:prstGeom prst="line">
                    <a:avLst/>
                  </a:prstGeom>
                  <a:noFill/>
                  <a:ln w="9525">
                    <a:solidFill>
                      <a:srgbClr val="000000"/>
                    </a:solidFill>
                    <a:round/>
                    <a:headEnd/>
                    <a:tailEnd type="triangle" w="med" len="me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15" name="Line 63"/>
                  <p:cNvSpPr>
                    <a:spLocks noChangeShapeType="1"/>
                  </p:cNvSpPr>
                  <p:nvPr/>
                </p:nvSpPr>
                <p:spPr bwMode="auto">
                  <a:xfrm>
                    <a:off x="3505" y="9046"/>
                    <a:ext cx="16" cy="3139"/>
                  </a:xfrm>
                  <a:prstGeom prst="line">
                    <a:avLst/>
                  </a:prstGeom>
                  <a:noFill/>
                  <a:ln w="9525">
                    <a:solidFill>
                      <a:srgbClr val="000000"/>
                    </a:solidFill>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grpSp>
                <p:nvGrpSpPr>
                  <p:cNvPr id="7" name="Group 64"/>
                  <p:cNvGrpSpPr>
                    <a:grpSpLocks/>
                  </p:cNvGrpSpPr>
                  <p:nvPr/>
                </p:nvGrpSpPr>
                <p:grpSpPr bwMode="auto">
                  <a:xfrm>
                    <a:off x="3536" y="8357"/>
                    <a:ext cx="6005" cy="4811"/>
                    <a:chOff x="3536" y="8357"/>
                    <a:chExt cx="6005" cy="4811"/>
                  </a:xfrm>
                </p:grpSpPr>
                <p:sp>
                  <p:nvSpPr>
                    <p:cNvPr id="17" name="Text Box 65"/>
                    <p:cNvSpPr txBox="1">
                      <a:spLocks noChangeArrowheads="1"/>
                    </p:cNvSpPr>
                    <p:nvPr/>
                  </p:nvSpPr>
                  <p:spPr bwMode="auto">
                    <a:xfrm>
                      <a:off x="3887" y="8357"/>
                      <a:ext cx="1260" cy="397"/>
                    </a:xfrm>
                    <a:prstGeom prst="rect">
                      <a:avLst/>
                    </a:prstGeom>
                    <a:noFill/>
                    <a:ln w="9525">
                      <a:noFill/>
                      <a:miter lim="800000"/>
                      <a:headEnd/>
                      <a:tailEnd/>
                    </a:ln>
                  </p:spPr>
                  <p:txBody>
                    <a:bodyPr lIns="36000" tIns="36576" rIns="36000" bIns="36576">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en-US" altLang="zh-CN" sz="900">
                          <a:solidFill>
                            <a:srgbClr val="000514"/>
                          </a:solidFill>
                          <a:latin typeface="Times New Roman" pitchFamily="18" charset="0"/>
                        </a:rPr>
                        <a:t>4.3-6.4kHz</a:t>
                      </a:r>
                      <a:endParaRPr lang="en-US" altLang="zh-CN"/>
                    </a:p>
                  </p:txBody>
                </p:sp>
                <p:sp>
                  <p:nvSpPr>
                    <p:cNvPr id="18" name="Text Box 66"/>
                    <p:cNvSpPr txBox="1">
                      <a:spLocks noChangeArrowheads="1"/>
                    </p:cNvSpPr>
                    <p:nvPr/>
                  </p:nvSpPr>
                  <p:spPr bwMode="auto">
                    <a:xfrm>
                      <a:off x="3869" y="9877"/>
                      <a:ext cx="1394" cy="391"/>
                    </a:xfrm>
                    <a:prstGeom prst="rect">
                      <a:avLst/>
                    </a:prstGeom>
                    <a:noFill/>
                    <a:ln w="9525">
                      <a:noFill/>
                      <a:miter lim="800000"/>
                      <a:headEnd/>
                      <a:tailEnd/>
                    </a:ln>
                  </p:spPr>
                  <p:txBody>
                    <a:bodyPr lIns="36000" tIns="36576" rIns="36000" bIns="36576">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en-US" altLang="zh-CN" sz="900">
                          <a:solidFill>
                            <a:srgbClr val="000514"/>
                          </a:solidFill>
                          <a:latin typeface="Times New Roman" pitchFamily="18" charset="0"/>
                        </a:rPr>
                        <a:t>8.3-11.4kHz</a:t>
                      </a:r>
                      <a:endParaRPr lang="en-US" altLang="zh-CN"/>
                    </a:p>
                  </p:txBody>
                </p:sp>
                <p:sp>
                  <p:nvSpPr>
                    <p:cNvPr id="19" name="Text Box 67"/>
                    <p:cNvSpPr txBox="1">
                      <a:spLocks noChangeArrowheads="1"/>
                    </p:cNvSpPr>
                    <p:nvPr/>
                  </p:nvSpPr>
                  <p:spPr bwMode="auto">
                    <a:xfrm>
                      <a:off x="3833" y="11503"/>
                      <a:ext cx="1543" cy="392"/>
                    </a:xfrm>
                    <a:prstGeom prst="rect">
                      <a:avLst/>
                    </a:prstGeom>
                    <a:noFill/>
                    <a:ln w="9525">
                      <a:noFill/>
                      <a:miter lim="800000"/>
                      <a:headEnd/>
                      <a:tailEnd/>
                    </a:ln>
                  </p:spPr>
                  <p:txBody>
                    <a:bodyPr lIns="36000" tIns="36576" rIns="36000" bIns="36576">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en-US" altLang="zh-CN" sz="900">
                          <a:solidFill>
                            <a:srgbClr val="000514"/>
                          </a:solidFill>
                          <a:latin typeface="Times New Roman" pitchFamily="18" charset="0"/>
                        </a:rPr>
                        <a:t>12.3-15.4kHz</a:t>
                      </a:r>
                      <a:endParaRPr lang="en-US" altLang="zh-CN"/>
                    </a:p>
                  </p:txBody>
                </p:sp>
                <p:sp>
                  <p:nvSpPr>
                    <p:cNvPr id="20" name="Text Box 68"/>
                    <p:cNvSpPr txBox="1">
                      <a:spLocks noChangeArrowheads="1"/>
                    </p:cNvSpPr>
                    <p:nvPr/>
                  </p:nvSpPr>
                  <p:spPr bwMode="auto">
                    <a:xfrm>
                      <a:off x="6407" y="11075"/>
                      <a:ext cx="998" cy="504"/>
                    </a:xfrm>
                    <a:prstGeom prst="rect">
                      <a:avLst/>
                    </a:prstGeom>
                    <a:noFill/>
                    <a:ln w="9525">
                      <a:noFill/>
                      <a:miter lim="800000"/>
                      <a:headEnd/>
                      <a:tailEnd/>
                    </a:ln>
                  </p:spPr>
                  <p:txBody>
                    <a:bodyPr lIns="73152" tIns="36576" rIns="73152" bIns="36576"/>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en-US" altLang="zh-CN" sz="900">
                          <a:solidFill>
                            <a:srgbClr val="000514"/>
                          </a:solidFill>
                          <a:latin typeface="Times New Roman" pitchFamily="18" charset="0"/>
                        </a:rPr>
                        <a:t>8kHz</a:t>
                      </a:r>
                      <a:endParaRPr lang="en-US" altLang="zh-CN"/>
                    </a:p>
                  </p:txBody>
                </p:sp>
                <p:sp>
                  <p:nvSpPr>
                    <p:cNvPr id="21" name="Text Box 69"/>
                    <p:cNvSpPr txBox="1">
                      <a:spLocks noChangeArrowheads="1"/>
                    </p:cNvSpPr>
                    <p:nvPr/>
                  </p:nvSpPr>
                  <p:spPr bwMode="auto">
                    <a:xfrm>
                      <a:off x="6404" y="12610"/>
                      <a:ext cx="1069" cy="504"/>
                    </a:xfrm>
                    <a:prstGeom prst="rect">
                      <a:avLst/>
                    </a:prstGeom>
                    <a:noFill/>
                    <a:ln w="9525">
                      <a:noFill/>
                      <a:miter lim="800000"/>
                      <a:headEnd/>
                      <a:tailEnd/>
                    </a:ln>
                  </p:spPr>
                  <p:txBody>
                    <a:bodyPr lIns="73152" tIns="36576" rIns="73152" bIns="36576"/>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en-US" altLang="zh-CN" sz="900">
                          <a:solidFill>
                            <a:srgbClr val="000514"/>
                          </a:solidFill>
                          <a:latin typeface="Times New Roman" pitchFamily="18" charset="0"/>
                        </a:rPr>
                        <a:t>12kHz</a:t>
                      </a:r>
                      <a:endParaRPr lang="en-US" altLang="zh-CN"/>
                    </a:p>
                  </p:txBody>
                </p:sp>
                <p:sp>
                  <p:nvSpPr>
                    <p:cNvPr id="22" name="Text Box 70"/>
                    <p:cNvSpPr txBox="1">
                      <a:spLocks noChangeArrowheads="1"/>
                    </p:cNvSpPr>
                    <p:nvPr/>
                  </p:nvSpPr>
                  <p:spPr bwMode="auto">
                    <a:xfrm>
                      <a:off x="6404" y="9432"/>
                      <a:ext cx="998" cy="506"/>
                    </a:xfrm>
                    <a:prstGeom prst="rect">
                      <a:avLst/>
                    </a:prstGeom>
                    <a:noFill/>
                    <a:ln w="9525">
                      <a:noFill/>
                      <a:miter lim="800000"/>
                      <a:headEnd/>
                      <a:tailEnd/>
                    </a:ln>
                  </p:spPr>
                  <p:txBody>
                    <a:bodyPr lIns="73152" tIns="36576" rIns="73152" bIns="36576"/>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en-US" altLang="zh-CN" sz="900">
                          <a:solidFill>
                            <a:srgbClr val="000514"/>
                          </a:solidFill>
                          <a:latin typeface="Times New Roman" pitchFamily="18" charset="0"/>
                        </a:rPr>
                        <a:t>4kHz</a:t>
                      </a:r>
                      <a:endParaRPr lang="en-US" altLang="zh-CN"/>
                    </a:p>
                  </p:txBody>
                </p:sp>
                <p:sp>
                  <p:nvSpPr>
                    <p:cNvPr id="23" name="Line 71"/>
                    <p:cNvSpPr>
                      <a:spLocks noChangeShapeType="1"/>
                    </p:cNvSpPr>
                    <p:nvPr/>
                  </p:nvSpPr>
                  <p:spPr bwMode="auto">
                    <a:xfrm>
                      <a:off x="3536" y="9067"/>
                      <a:ext cx="684" cy="3"/>
                    </a:xfrm>
                    <a:prstGeom prst="line">
                      <a:avLst/>
                    </a:prstGeom>
                    <a:noFill/>
                    <a:ln w="9525">
                      <a:solidFill>
                        <a:srgbClr val="000000"/>
                      </a:solidFill>
                      <a:round/>
                      <a:headEnd/>
                      <a:tailEnd type="triangle" w="med" len="me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24" name="Line 72"/>
                    <p:cNvSpPr>
                      <a:spLocks noChangeShapeType="1"/>
                    </p:cNvSpPr>
                    <p:nvPr/>
                  </p:nvSpPr>
                  <p:spPr bwMode="auto">
                    <a:xfrm>
                      <a:off x="3536" y="12199"/>
                      <a:ext cx="684" cy="2"/>
                    </a:xfrm>
                    <a:prstGeom prst="line">
                      <a:avLst/>
                    </a:prstGeom>
                    <a:noFill/>
                    <a:ln w="9525">
                      <a:solidFill>
                        <a:srgbClr val="000000"/>
                      </a:solidFill>
                      <a:round/>
                      <a:headEnd/>
                      <a:tailEnd type="triangle" w="med" len="me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25" name="Text Box 73"/>
                    <p:cNvSpPr txBox="1">
                      <a:spLocks noChangeArrowheads="1"/>
                    </p:cNvSpPr>
                    <p:nvPr/>
                  </p:nvSpPr>
                  <p:spPr bwMode="auto">
                    <a:xfrm>
                      <a:off x="5837" y="8787"/>
                      <a:ext cx="797" cy="410"/>
                    </a:xfrm>
                    <a:prstGeom prst="rect">
                      <a:avLst/>
                    </a:prstGeom>
                    <a:solidFill>
                      <a:srgbClr val="FFFFFF"/>
                    </a:solidFill>
                    <a:ln w="9525">
                      <a:solidFill>
                        <a:srgbClr val="000000"/>
                      </a:solidFill>
                      <a:miter lim="800000"/>
                      <a:headEnd/>
                      <a:tailEnd/>
                    </a:ln>
                  </p:spPr>
                  <p:txBody>
                    <a:bodyPr wrap="none" lIns="36000" tIns="36576" rIns="36000" bIns="36576">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zh-CN" altLang="en-US" sz="900">
                          <a:solidFill>
                            <a:srgbClr val="000514"/>
                          </a:solidFill>
                          <a:latin typeface="Times New Roman" pitchFamily="18" charset="0"/>
                        </a:rPr>
                        <a:t>相乘器</a:t>
                      </a:r>
                      <a:endParaRPr lang="zh-CN" altLang="en-US"/>
                    </a:p>
                  </p:txBody>
                </p:sp>
                <p:sp>
                  <p:nvSpPr>
                    <p:cNvPr id="26" name="Line 74"/>
                    <p:cNvSpPr>
                      <a:spLocks noChangeShapeType="1"/>
                    </p:cNvSpPr>
                    <p:nvPr/>
                  </p:nvSpPr>
                  <p:spPr bwMode="auto">
                    <a:xfrm>
                      <a:off x="5204" y="9053"/>
                      <a:ext cx="619" cy="0"/>
                    </a:xfrm>
                    <a:prstGeom prst="line">
                      <a:avLst/>
                    </a:prstGeom>
                    <a:noFill/>
                    <a:ln w="9525">
                      <a:solidFill>
                        <a:srgbClr val="000000"/>
                      </a:solidFill>
                      <a:round/>
                      <a:headEnd/>
                      <a:tailEnd type="triangle" w="med" len="me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27" name="Line 75"/>
                    <p:cNvSpPr>
                      <a:spLocks noChangeShapeType="1"/>
                    </p:cNvSpPr>
                    <p:nvPr/>
                  </p:nvSpPr>
                  <p:spPr bwMode="auto">
                    <a:xfrm>
                      <a:off x="6546" y="8961"/>
                      <a:ext cx="547" cy="2"/>
                    </a:xfrm>
                    <a:prstGeom prst="line">
                      <a:avLst/>
                    </a:prstGeom>
                    <a:noFill/>
                    <a:ln w="9525">
                      <a:solidFill>
                        <a:srgbClr val="000000"/>
                      </a:solidFill>
                      <a:round/>
                      <a:headEnd/>
                      <a:tailEnd type="triangle" w="med" len="me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28" name="Line 76"/>
                    <p:cNvSpPr>
                      <a:spLocks noChangeShapeType="1"/>
                    </p:cNvSpPr>
                    <p:nvPr/>
                  </p:nvSpPr>
                  <p:spPr bwMode="auto">
                    <a:xfrm flipV="1">
                      <a:off x="6328" y="9316"/>
                      <a:ext cx="2" cy="329"/>
                    </a:xfrm>
                    <a:prstGeom prst="line">
                      <a:avLst/>
                    </a:prstGeom>
                    <a:noFill/>
                    <a:ln w="9525">
                      <a:solidFill>
                        <a:srgbClr val="000000"/>
                      </a:solidFill>
                      <a:round/>
                      <a:headEnd/>
                      <a:tailEnd type="triangle" w="med" len="me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29" name="Text Box 77"/>
                    <p:cNvSpPr txBox="1">
                      <a:spLocks noChangeArrowheads="1"/>
                    </p:cNvSpPr>
                    <p:nvPr/>
                  </p:nvSpPr>
                  <p:spPr bwMode="auto">
                    <a:xfrm>
                      <a:off x="5949" y="9546"/>
                      <a:ext cx="645" cy="564"/>
                    </a:xfrm>
                    <a:prstGeom prst="rect">
                      <a:avLst/>
                    </a:prstGeom>
                    <a:noFill/>
                    <a:ln w="9525">
                      <a:noFill/>
                      <a:miter lim="800000"/>
                      <a:headEnd/>
                      <a:tailEnd/>
                    </a:ln>
                  </p:spPr>
                  <p:txBody>
                    <a:bodyPr lIns="73152" tIns="36576" rIns="73152" bIns="36576"/>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en-US" altLang="zh-CN" sz="900" i="1">
                          <a:solidFill>
                            <a:srgbClr val="000514"/>
                          </a:solidFill>
                          <a:latin typeface="Times New Roman" pitchFamily="18" charset="0"/>
                        </a:rPr>
                        <a:t>f</a:t>
                      </a:r>
                      <a:r>
                        <a:rPr lang="en-US" altLang="zh-CN" sz="1300" baseline="-25000">
                          <a:solidFill>
                            <a:srgbClr val="000514"/>
                          </a:solidFill>
                          <a:latin typeface="Times New Roman" pitchFamily="18" charset="0"/>
                        </a:rPr>
                        <a:t>1</a:t>
                      </a:r>
                      <a:endParaRPr lang="en-US" altLang="zh-CN"/>
                    </a:p>
                  </p:txBody>
                </p:sp>
                <p:sp>
                  <p:nvSpPr>
                    <p:cNvPr id="30" name="Text Box 78"/>
                    <p:cNvSpPr txBox="1">
                      <a:spLocks noChangeArrowheads="1"/>
                    </p:cNvSpPr>
                    <p:nvPr/>
                  </p:nvSpPr>
                  <p:spPr bwMode="auto">
                    <a:xfrm>
                      <a:off x="5837" y="10396"/>
                      <a:ext cx="797" cy="410"/>
                    </a:xfrm>
                    <a:prstGeom prst="rect">
                      <a:avLst/>
                    </a:prstGeom>
                    <a:solidFill>
                      <a:srgbClr val="FFFFFF"/>
                    </a:solidFill>
                    <a:ln w="9525">
                      <a:solidFill>
                        <a:srgbClr val="000000"/>
                      </a:solidFill>
                      <a:miter lim="800000"/>
                      <a:headEnd/>
                      <a:tailEnd/>
                    </a:ln>
                  </p:spPr>
                  <p:txBody>
                    <a:bodyPr wrap="none" lIns="36000" tIns="36576" rIns="36000" bIns="36576">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zh-CN" altLang="en-US" sz="900">
                          <a:solidFill>
                            <a:srgbClr val="000514"/>
                          </a:solidFill>
                          <a:latin typeface="Times New Roman" pitchFamily="18" charset="0"/>
                        </a:rPr>
                        <a:t>相乘器</a:t>
                      </a:r>
                      <a:endParaRPr lang="zh-CN" altLang="en-US"/>
                    </a:p>
                  </p:txBody>
                </p:sp>
                <p:sp>
                  <p:nvSpPr>
                    <p:cNvPr id="31" name="Line 79"/>
                    <p:cNvSpPr>
                      <a:spLocks noChangeShapeType="1"/>
                    </p:cNvSpPr>
                    <p:nvPr/>
                  </p:nvSpPr>
                  <p:spPr bwMode="auto">
                    <a:xfrm>
                      <a:off x="5204" y="10585"/>
                      <a:ext cx="619" cy="0"/>
                    </a:xfrm>
                    <a:prstGeom prst="line">
                      <a:avLst/>
                    </a:prstGeom>
                    <a:noFill/>
                    <a:ln w="9525">
                      <a:solidFill>
                        <a:srgbClr val="000000"/>
                      </a:solidFill>
                      <a:round/>
                      <a:headEnd/>
                      <a:tailEnd type="triangle" w="med" len="me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32" name="Line 80"/>
                    <p:cNvSpPr>
                      <a:spLocks noChangeShapeType="1"/>
                    </p:cNvSpPr>
                    <p:nvPr/>
                  </p:nvSpPr>
                  <p:spPr bwMode="auto">
                    <a:xfrm>
                      <a:off x="6521" y="10565"/>
                      <a:ext cx="547" cy="1"/>
                    </a:xfrm>
                    <a:prstGeom prst="line">
                      <a:avLst/>
                    </a:prstGeom>
                    <a:noFill/>
                    <a:ln w="9525">
                      <a:solidFill>
                        <a:srgbClr val="000000"/>
                      </a:solidFill>
                      <a:round/>
                      <a:headEnd/>
                      <a:tailEnd type="triangle" w="med" len="me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33" name="Line 81"/>
                    <p:cNvSpPr>
                      <a:spLocks noChangeShapeType="1"/>
                    </p:cNvSpPr>
                    <p:nvPr/>
                  </p:nvSpPr>
                  <p:spPr bwMode="auto">
                    <a:xfrm flipV="1">
                      <a:off x="6328" y="10847"/>
                      <a:ext cx="2" cy="330"/>
                    </a:xfrm>
                    <a:prstGeom prst="line">
                      <a:avLst/>
                    </a:prstGeom>
                    <a:noFill/>
                    <a:ln w="9525">
                      <a:solidFill>
                        <a:srgbClr val="000000"/>
                      </a:solidFill>
                      <a:round/>
                      <a:headEnd/>
                      <a:tailEnd type="triangle" w="med" len="me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34" name="Text Box 82"/>
                    <p:cNvSpPr txBox="1">
                      <a:spLocks noChangeArrowheads="1"/>
                    </p:cNvSpPr>
                    <p:nvPr/>
                  </p:nvSpPr>
                  <p:spPr bwMode="auto">
                    <a:xfrm>
                      <a:off x="5949" y="11075"/>
                      <a:ext cx="645" cy="564"/>
                    </a:xfrm>
                    <a:prstGeom prst="rect">
                      <a:avLst/>
                    </a:prstGeom>
                    <a:noFill/>
                    <a:ln w="9525">
                      <a:noFill/>
                      <a:miter lim="800000"/>
                      <a:headEnd/>
                      <a:tailEnd/>
                    </a:ln>
                  </p:spPr>
                  <p:txBody>
                    <a:bodyPr lIns="73152" tIns="36576" rIns="73152" bIns="36576"/>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en-US" altLang="zh-CN" sz="900" i="1">
                          <a:solidFill>
                            <a:srgbClr val="000514"/>
                          </a:solidFill>
                          <a:latin typeface="Times New Roman" pitchFamily="18" charset="0"/>
                        </a:rPr>
                        <a:t>f</a:t>
                      </a:r>
                      <a:r>
                        <a:rPr lang="en-US" altLang="zh-CN" sz="900" i="1" baseline="-25000">
                          <a:solidFill>
                            <a:srgbClr val="000514"/>
                          </a:solidFill>
                          <a:latin typeface="Times New Roman" pitchFamily="18" charset="0"/>
                        </a:rPr>
                        <a:t>2</a:t>
                      </a:r>
                      <a:endParaRPr lang="en-US" altLang="zh-CN"/>
                    </a:p>
                  </p:txBody>
                </p:sp>
                <p:sp>
                  <p:nvSpPr>
                    <p:cNvPr id="35" name="Text Box 83"/>
                    <p:cNvSpPr txBox="1">
                      <a:spLocks noChangeArrowheads="1"/>
                    </p:cNvSpPr>
                    <p:nvPr/>
                  </p:nvSpPr>
                  <p:spPr bwMode="auto">
                    <a:xfrm>
                      <a:off x="5822" y="11910"/>
                      <a:ext cx="797" cy="409"/>
                    </a:xfrm>
                    <a:prstGeom prst="rect">
                      <a:avLst/>
                    </a:prstGeom>
                    <a:solidFill>
                      <a:srgbClr val="FFFFFF"/>
                    </a:solidFill>
                    <a:ln w="9525">
                      <a:solidFill>
                        <a:srgbClr val="000000"/>
                      </a:solidFill>
                      <a:miter lim="800000"/>
                      <a:headEnd/>
                      <a:tailEnd/>
                    </a:ln>
                  </p:spPr>
                  <p:txBody>
                    <a:bodyPr wrap="none" lIns="36000" tIns="36576" rIns="36000" bIns="36576">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zh-CN" altLang="en-US" sz="900">
                          <a:solidFill>
                            <a:srgbClr val="000514"/>
                          </a:solidFill>
                          <a:latin typeface="Times New Roman" pitchFamily="18" charset="0"/>
                        </a:rPr>
                        <a:t>相乘器</a:t>
                      </a:r>
                      <a:endParaRPr lang="zh-CN" altLang="en-US"/>
                    </a:p>
                  </p:txBody>
                </p:sp>
                <p:sp>
                  <p:nvSpPr>
                    <p:cNvPr id="36" name="Line 84"/>
                    <p:cNvSpPr>
                      <a:spLocks noChangeShapeType="1"/>
                    </p:cNvSpPr>
                    <p:nvPr/>
                  </p:nvSpPr>
                  <p:spPr bwMode="auto">
                    <a:xfrm>
                      <a:off x="5190" y="12176"/>
                      <a:ext cx="618" cy="0"/>
                    </a:xfrm>
                    <a:prstGeom prst="line">
                      <a:avLst/>
                    </a:prstGeom>
                    <a:noFill/>
                    <a:ln w="9525">
                      <a:solidFill>
                        <a:srgbClr val="000000"/>
                      </a:solidFill>
                      <a:round/>
                      <a:headEnd/>
                      <a:tailEnd type="triangle" w="med" len="me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37" name="Line 85"/>
                    <p:cNvSpPr>
                      <a:spLocks noChangeShapeType="1"/>
                    </p:cNvSpPr>
                    <p:nvPr/>
                  </p:nvSpPr>
                  <p:spPr bwMode="auto">
                    <a:xfrm>
                      <a:off x="6532" y="12085"/>
                      <a:ext cx="547" cy="1"/>
                    </a:xfrm>
                    <a:prstGeom prst="line">
                      <a:avLst/>
                    </a:prstGeom>
                    <a:noFill/>
                    <a:ln w="9525">
                      <a:solidFill>
                        <a:srgbClr val="000000"/>
                      </a:solidFill>
                      <a:round/>
                      <a:headEnd/>
                      <a:tailEnd type="triangle" w="med" len="me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38" name="Line 86"/>
                    <p:cNvSpPr>
                      <a:spLocks noChangeShapeType="1"/>
                    </p:cNvSpPr>
                    <p:nvPr/>
                  </p:nvSpPr>
                  <p:spPr bwMode="auto">
                    <a:xfrm flipV="1">
                      <a:off x="6313" y="12439"/>
                      <a:ext cx="2" cy="329"/>
                    </a:xfrm>
                    <a:prstGeom prst="line">
                      <a:avLst/>
                    </a:prstGeom>
                    <a:noFill/>
                    <a:ln w="9525">
                      <a:solidFill>
                        <a:srgbClr val="000000"/>
                      </a:solidFill>
                      <a:round/>
                      <a:headEnd/>
                      <a:tailEnd type="triangle" w="med" len="me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39" name="Text Box 87"/>
                    <p:cNvSpPr txBox="1">
                      <a:spLocks noChangeArrowheads="1"/>
                    </p:cNvSpPr>
                    <p:nvPr/>
                  </p:nvSpPr>
                  <p:spPr bwMode="auto">
                    <a:xfrm>
                      <a:off x="5949" y="12603"/>
                      <a:ext cx="643" cy="565"/>
                    </a:xfrm>
                    <a:prstGeom prst="rect">
                      <a:avLst/>
                    </a:prstGeom>
                    <a:noFill/>
                    <a:ln w="9525">
                      <a:noFill/>
                      <a:miter lim="800000"/>
                      <a:headEnd/>
                      <a:tailEnd/>
                    </a:ln>
                  </p:spPr>
                  <p:txBody>
                    <a:bodyPr lIns="73152" tIns="36576" rIns="73152" bIns="36576"/>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en-US" altLang="zh-CN" sz="900" i="1">
                          <a:solidFill>
                            <a:srgbClr val="000514"/>
                          </a:solidFill>
                          <a:latin typeface="Times New Roman" pitchFamily="18" charset="0"/>
                        </a:rPr>
                        <a:t>f</a:t>
                      </a:r>
                      <a:r>
                        <a:rPr lang="en-US" altLang="zh-CN" sz="900" baseline="-25000">
                          <a:solidFill>
                            <a:srgbClr val="000514"/>
                          </a:solidFill>
                          <a:latin typeface="Times New Roman" pitchFamily="18" charset="0"/>
                        </a:rPr>
                        <a:t>n</a:t>
                      </a:r>
                      <a:endParaRPr lang="en-US" altLang="zh-CN"/>
                    </a:p>
                  </p:txBody>
                </p:sp>
                <p:sp>
                  <p:nvSpPr>
                    <p:cNvPr id="40" name="Line 88"/>
                    <p:cNvSpPr>
                      <a:spLocks noChangeShapeType="1"/>
                    </p:cNvSpPr>
                    <p:nvPr/>
                  </p:nvSpPr>
                  <p:spPr bwMode="auto">
                    <a:xfrm>
                      <a:off x="3775" y="11075"/>
                      <a:ext cx="1" cy="509"/>
                    </a:xfrm>
                    <a:prstGeom prst="line">
                      <a:avLst/>
                    </a:prstGeom>
                    <a:noFill/>
                    <a:ln w="9525">
                      <a:solidFill>
                        <a:srgbClr val="000000"/>
                      </a:solidFill>
                      <a:prstDash val="lgDash"/>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41" name="Text Box 89"/>
                    <p:cNvSpPr txBox="1">
                      <a:spLocks noChangeArrowheads="1"/>
                    </p:cNvSpPr>
                    <p:nvPr/>
                  </p:nvSpPr>
                  <p:spPr bwMode="auto">
                    <a:xfrm>
                      <a:off x="4232" y="11924"/>
                      <a:ext cx="1224" cy="410"/>
                    </a:xfrm>
                    <a:prstGeom prst="rect">
                      <a:avLst/>
                    </a:prstGeom>
                    <a:solidFill>
                      <a:srgbClr val="FFFFFF"/>
                    </a:solidFill>
                    <a:ln w="9525">
                      <a:solidFill>
                        <a:srgbClr val="000000"/>
                      </a:solidFill>
                      <a:miter lim="800000"/>
                      <a:headEnd/>
                      <a:tailEnd/>
                    </a:ln>
                  </p:spPr>
                  <p:txBody>
                    <a:bodyPr wrap="none" lIns="36000" tIns="36576" rIns="36000" bIns="36576">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zh-CN" altLang="en-US" sz="900">
                          <a:solidFill>
                            <a:srgbClr val="000514"/>
                          </a:solidFill>
                          <a:latin typeface="Times New Roman" pitchFamily="18" charset="0"/>
                        </a:rPr>
                        <a:t>低通滤波器</a:t>
                      </a:r>
                      <a:endParaRPr lang="zh-CN" altLang="en-US"/>
                    </a:p>
                  </p:txBody>
                </p:sp>
                <p:sp>
                  <p:nvSpPr>
                    <p:cNvPr id="42" name="Text Box 90"/>
                    <p:cNvSpPr txBox="1">
                      <a:spLocks noChangeArrowheads="1"/>
                    </p:cNvSpPr>
                    <p:nvPr/>
                  </p:nvSpPr>
                  <p:spPr bwMode="auto">
                    <a:xfrm>
                      <a:off x="4232" y="10396"/>
                      <a:ext cx="1224" cy="410"/>
                    </a:xfrm>
                    <a:prstGeom prst="rect">
                      <a:avLst/>
                    </a:prstGeom>
                    <a:solidFill>
                      <a:srgbClr val="FFFFFF"/>
                    </a:solidFill>
                    <a:ln w="9525">
                      <a:solidFill>
                        <a:srgbClr val="000000"/>
                      </a:solidFill>
                      <a:miter lim="800000"/>
                      <a:headEnd/>
                      <a:tailEnd/>
                    </a:ln>
                  </p:spPr>
                  <p:txBody>
                    <a:bodyPr wrap="none" lIns="36000" tIns="36576" rIns="36000" bIns="36576">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zh-CN" altLang="en-US" sz="900">
                          <a:solidFill>
                            <a:srgbClr val="000514"/>
                          </a:solidFill>
                          <a:latin typeface="Times New Roman" pitchFamily="18" charset="0"/>
                        </a:rPr>
                        <a:t>低通滤波器</a:t>
                      </a:r>
                      <a:endParaRPr lang="zh-CN" altLang="en-US"/>
                    </a:p>
                  </p:txBody>
                </p:sp>
                <p:sp>
                  <p:nvSpPr>
                    <p:cNvPr id="43" name="Text Box 91"/>
                    <p:cNvSpPr txBox="1">
                      <a:spLocks noChangeArrowheads="1"/>
                    </p:cNvSpPr>
                    <p:nvPr/>
                  </p:nvSpPr>
                  <p:spPr bwMode="auto">
                    <a:xfrm>
                      <a:off x="4232" y="8867"/>
                      <a:ext cx="1224" cy="410"/>
                    </a:xfrm>
                    <a:prstGeom prst="rect">
                      <a:avLst/>
                    </a:prstGeom>
                    <a:solidFill>
                      <a:srgbClr val="FFFFFF"/>
                    </a:solidFill>
                    <a:ln w="9525">
                      <a:solidFill>
                        <a:srgbClr val="000000"/>
                      </a:solidFill>
                      <a:miter lim="800000"/>
                      <a:headEnd/>
                      <a:tailEnd/>
                    </a:ln>
                  </p:spPr>
                  <p:txBody>
                    <a:bodyPr wrap="none" lIns="36000" tIns="36576" rIns="36000" bIns="36576">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zh-CN" altLang="en-US" sz="900">
                          <a:solidFill>
                            <a:srgbClr val="000514"/>
                          </a:solidFill>
                          <a:latin typeface="Times New Roman" pitchFamily="18" charset="0"/>
                        </a:rPr>
                        <a:t>低通滤波器</a:t>
                      </a:r>
                      <a:endParaRPr lang="zh-CN" altLang="en-US"/>
                    </a:p>
                  </p:txBody>
                </p:sp>
                <p:grpSp>
                  <p:nvGrpSpPr>
                    <p:cNvPr id="8" name="Group 92"/>
                    <p:cNvGrpSpPr>
                      <a:grpSpLocks/>
                    </p:cNvGrpSpPr>
                    <p:nvPr/>
                  </p:nvGrpSpPr>
                  <p:grpSpPr bwMode="auto">
                    <a:xfrm>
                      <a:off x="7066" y="8357"/>
                      <a:ext cx="2475" cy="3884"/>
                      <a:chOff x="7066" y="8357"/>
                      <a:chExt cx="2475" cy="3884"/>
                    </a:xfrm>
                  </p:grpSpPr>
                  <p:sp>
                    <p:nvSpPr>
                      <p:cNvPr id="45" name="Text Box 93"/>
                      <p:cNvSpPr txBox="1">
                        <a:spLocks noChangeArrowheads="1"/>
                      </p:cNvSpPr>
                      <p:nvPr/>
                    </p:nvSpPr>
                    <p:spPr bwMode="auto">
                      <a:xfrm>
                        <a:off x="7206" y="8357"/>
                        <a:ext cx="918" cy="392"/>
                      </a:xfrm>
                      <a:prstGeom prst="rect">
                        <a:avLst/>
                      </a:prstGeom>
                      <a:noFill/>
                      <a:ln w="9525">
                        <a:noFill/>
                        <a:miter lim="800000"/>
                        <a:headEnd/>
                        <a:tailEnd/>
                      </a:ln>
                    </p:spPr>
                    <p:txBody>
                      <a:bodyPr lIns="36000" tIns="36576" rIns="36000" bIns="36576">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en-US" altLang="zh-CN" sz="900">
                            <a:solidFill>
                              <a:srgbClr val="000514"/>
                            </a:solidFill>
                            <a:latin typeface="Times New Roman" pitchFamily="18" charset="0"/>
                          </a:rPr>
                          <a:t>3400Hz</a:t>
                        </a:r>
                        <a:endParaRPr lang="en-US" altLang="zh-CN"/>
                      </a:p>
                    </p:txBody>
                  </p:sp>
                  <p:sp>
                    <p:nvSpPr>
                      <p:cNvPr id="46" name="Text Box 94"/>
                      <p:cNvSpPr txBox="1">
                        <a:spLocks noChangeArrowheads="1"/>
                      </p:cNvSpPr>
                      <p:nvPr/>
                    </p:nvSpPr>
                    <p:spPr bwMode="auto">
                      <a:xfrm>
                        <a:off x="7206" y="9894"/>
                        <a:ext cx="1031" cy="392"/>
                      </a:xfrm>
                      <a:prstGeom prst="rect">
                        <a:avLst/>
                      </a:prstGeom>
                      <a:noFill/>
                      <a:ln w="9525">
                        <a:noFill/>
                        <a:miter lim="800000"/>
                        <a:headEnd/>
                        <a:tailEnd/>
                      </a:ln>
                    </p:spPr>
                    <p:txBody>
                      <a:bodyPr lIns="36000" tIns="36576" rIns="36000" bIns="36576">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en-US" altLang="zh-CN" sz="900">
                            <a:solidFill>
                              <a:srgbClr val="000514"/>
                            </a:solidFill>
                            <a:latin typeface="Times New Roman" pitchFamily="18" charset="0"/>
                          </a:rPr>
                          <a:t>3400Hz</a:t>
                        </a:r>
                        <a:endParaRPr lang="en-US" altLang="zh-CN"/>
                      </a:p>
                    </p:txBody>
                  </p:sp>
                  <p:sp>
                    <p:nvSpPr>
                      <p:cNvPr id="47" name="Text Box 95"/>
                      <p:cNvSpPr txBox="1">
                        <a:spLocks noChangeArrowheads="1"/>
                      </p:cNvSpPr>
                      <p:nvPr/>
                    </p:nvSpPr>
                    <p:spPr bwMode="auto">
                      <a:xfrm>
                        <a:off x="7206" y="11467"/>
                        <a:ext cx="918" cy="391"/>
                      </a:xfrm>
                      <a:prstGeom prst="rect">
                        <a:avLst/>
                      </a:prstGeom>
                      <a:noFill/>
                      <a:ln w="9525">
                        <a:noFill/>
                        <a:miter lim="800000"/>
                        <a:headEnd/>
                        <a:tailEnd/>
                      </a:ln>
                    </p:spPr>
                    <p:txBody>
                      <a:bodyPr lIns="36000" tIns="36576" rIns="36000" bIns="36576">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en-US" altLang="zh-CN" sz="900">
                            <a:solidFill>
                              <a:srgbClr val="000514"/>
                            </a:solidFill>
                            <a:latin typeface="Times New Roman" pitchFamily="18" charset="0"/>
                          </a:rPr>
                          <a:t>3400Hz</a:t>
                        </a:r>
                        <a:endParaRPr lang="en-US" altLang="zh-CN"/>
                      </a:p>
                    </p:txBody>
                  </p:sp>
                  <p:sp>
                    <p:nvSpPr>
                      <p:cNvPr id="48" name="Text Box 96"/>
                      <p:cNvSpPr txBox="1">
                        <a:spLocks noChangeArrowheads="1"/>
                      </p:cNvSpPr>
                      <p:nvPr/>
                    </p:nvSpPr>
                    <p:spPr bwMode="auto">
                      <a:xfrm>
                        <a:off x="7093" y="8867"/>
                        <a:ext cx="1224" cy="410"/>
                      </a:xfrm>
                      <a:prstGeom prst="rect">
                        <a:avLst/>
                      </a:prstGeom>
                      <a:solidFill>
                        <a:srgbClr val="FFFFFF"/>
                      </a:solidFill>
                      <a:ln w="9525">
                        <a:solidFill>
                          <a:srgbClr val="000000"/>
                        </a:solidFill>
                        <a:miter lim="800000"/>
                        <a:headEnd/>
                        <a:tailEnd/>
                      </a:ln>
                    </p:spPr>
                    <p:txBody>
                      <a:bodyPr wrap="none" lIns="36000" tIns="36576" rIns="36000" bIns="36576">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zh-CN" altLang="en-US" sz="900">
                            <a:solidFill>
                              <a:srgbClr val="000514"/>
                            </a:solidFill>
                            <a:latin typeface="Times New Roman" pitchFamily="18" charset="0"/>
                          </a:rPr>
                          <a:t>低通滤波器</a:t>
                        </a:r>
                        <a:endParaRPr lang="zh-CN" altLang="en-US"/>
                      </a:p>
                    </p:txBody>
                  </p:sp>
                  <p:sp>
                    <p:nvSpPr>
                      <p:cNvPr id="49" name="Text Box 97"/>
                      <p:cNvSpPr txBox="1">
                        <a:spLocks noChangeArrowheads="1"/>
                      </p:cNvSpPr>
                      <p:nvPr/>
                    </p:nvSpPr>
                    <p:spPr bwMode="auto">
                      <a:xfrm>
                        <a:off x="7093" y="10395"/>
                        <a:ext cx="1224" cy="410"/>
                      </a:xfrm>
                      <a:prstGeom prst="rect">
                        <a:avLst/>
                      </a:prstGeom>
                      <a:solidFill>
                        <a:srgbClr val="FFFFFF"/>
                      </a:solidFill>
                      <a:ln w="9525">
                        <a:solidFill>
                          <a:srgbClr val="000000"/>
                        </a:solidFill>
                        <a:miter lim="800000"/>
                        <a:headEnd/>
                        <a:tailEnd/>
                      </a:ln>
                    </p:spPr>
                    <p:txBody>
                      <a:bodyPr wrap="none" lIns="36000" tIns="36576" rIns="36000" bIns="36576">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zh-CN" altLang="en-US" sz="900">
                            <a:solidFill>
                              <a:srgbClr val="000514"/>
                            </a:solidFill>
                            <a:latin typeface="Times New Roman" pitchFamily="18" charset="0"/>
                          </a:rPr>
                          <a:t>低通滤波器</a:t>
                        </a:r>
                        <a:endParaRPr lang="zh-CN" altLang="en-US"/>
                      </a:p>
                    </p:txBody>
                  </p:sp>
                  <p:sp>
                    <p:nvSpPr>
                      <p:cNvPr id="50" name="Text Box 98"/>
                      <p:cNvSpPr txBox="1">
                        <a:spLocks noChangeArrowheads="1"/>
                      </p:cNvSpPr>
                      <p:nvPr/>
                    </p:nvSpPr>
                    <p:spPr bwMode="auto">
                      <a:xfrm>
                        <a:off x="7066" y="11831"/>
                        <a:ext cx="1224" cy="410"/>
                      </a:xfrm>
                      <a:prstGeom prst="rect">
                        <a:avLst/>
                      </a:prstGeom>
                      <a:solidFill>
                        <a:srgbClr val="FFFFFF"/>
                      </a:solidFill>
                      <a:ln w="9525">
                        <a:solidFill>
                          <a:srgbClr val="000000"/>
                        </a:solidFill>
                        <a:miter lim="800000"/>
                        <a:headEnd/>
                        <a:tailEnd/>
                      </a:ln>
                    </p:spPr>
                    <p:txBody>
                      <a:bodyPr wrap="none" lIns="36000" tIns="36576" rIns="36000" bIns="36576">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zh-CN" altLang="en-US" sz="900">
                            <a:solidFill>
                              <a:srgbClr val="000514"/>
                            </a:solidFill>
                            <a:latin typeface="Times New Roman" pitchFamily="18" charset="0"/>
                          </a:rPr>
                          <a:t>低通滤波器</a:t>
                        </a:r>
                        <a:endParaRPr lang="zh-CN" altLang="en-US"/>
                      </a:p>
                    </p:txBody>
                  </p:sp>
                  <p:grpSp>
                    <p:nvGrpSpPr>
                      <p:cNvPr id="11" name="Group 99"/>
                      <p:cNvGrpSpPr>
                        <a:grpSpLocks/>
                      </p:cNvGrpSpPr>
                      <p:nvPr/>
                    </p:nvGrpSpPr>
                    <p:grpSpPr bwMode="auto">
                      <a:xfrm>
                        <a:off x="8210" y="8436"/>
                        <a:ext cx="1331" cy="3737"/>
                        <a:chOff x="8210" y="8436"/>
                        <a:chExt cx="1331" cy="3737"/>
                      </a:xfrm>
                    </p:grpSpPr>
                    <p:sp>
                      <p:nvSpPr>
                        <p:cNvPr id="52" name="Text Box 100"/>
                        <p:cNvSpPr txBox="1">
                          <a:spLocks noChangeArrowheads="1"/>
                        </p:cNvSpPr>
                        <p:nvPr/>
                      </p:nvSpPr>
                      <p:spPr bwMode="auto">
                        <a:xfrm>
                          <a:off x="8323" y="8436"/>
                          <a:ext cx="1099" cy="392"/>
                        </a:xfrm>
                        <a:prstGeom prst="rect">
                          <a:avLst/>
                        </a:prstGeom>
                        <a:noFill/>
                        <a:ln w="9525">
                          <a:noFill/>
                          <a:miter lim="800000"/>
                          <a:headEnd/>
                          <a:tailEnd/>
                        </a:ln>
                      </p:spPr>
                      <p:txBody>
                        <a:bodyPr wrap="none" lIns="36000" tIns="36576" rIns="36000" bIns="36576">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zh-CN" altLang="en-US" sz="900">
                              <a:solidFill>
                                <a:srgbClr val="000514"/>
                              </a:solidFill>
                              <a:latin typeface="Times New Roman" pitchFamily="18" charset="0"/>
                            </a:rPr>
                            <a:t>话音输出</a:t>
                          </a:r>
                          <a:r>
                            <a:rPr lang="en-US" altLang="zh-CN" sz="900">
                              <a:solidFill>
                                <a:srgbClr val="000514"/>
                              </a:solidFill>
                              <a:latin typeface="Times New Roman" pitchFamily="18" charset="0"/>
                            </a:rPr>
                            <a:t>1</a:t>
                          </a:r>
                          <a:endParaRPr lang="en-US" altLang="zh-CN"/>
                        </a:p>
                      </p:txBody>
                    </p:sp>
                    <p:sp>
                      <p:nvSpPr>
                        <p:cNvPr id="53" name="Text Box 101"/>
                        <p:cNvSpPr txBox="1">
                          <a:spLocks noChangeArrowheads="1"/>
                        </p:cNvSpPr>
                        <p:nvPr/>
                      </p:nvSpPr>
                      <p:spPr bwMode="auto">
                        <a:xfrm>
                          <a:off x="8323" y="9965"/>
                          <a:ext cx="1099" cy="391"/>
                        </a:xfrm>
                        <a:prstGeom prst="rect">
                          <a:avLst/>
                        </a:prstGeom>
                        <a:noFill/>
                        <a:ln w="9525">
                          <a:noFill/>
                          <a:miter lim="800000"/>
                          <a:headEnd/>
                          <a:tailEnd/>
                        </a:ln>
                      </p:spPr>
                      <p:txBody>
                        <a:bodyPr wrap="none" lIns="36000" tIns="36576" rIns="36000" bIns="36576">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zh-CN" altLang="en-US" sz="900">
                              <a:solidFill>
                                <a:srgbClr val="000514"/>
                              </a:solidFill>
                              <a:latin typeface="Times New Roman" pitchFamily="18" charset="0"/>
                            </a:rPr>
                            <a:t>话音输出</a:t>
                          </a:r>
                          <a:r>
                            <a:rPr lang="en-US" altLang="zh-CN" sz="900">
                              <a:solidFill>
                                <a:srgbClr val="000514"/>
                              </a:solidFill>
                              <a:latin typeface="Times New Roman" pitchFamily="18" charset="0"/>
                            </a:rPr>
                            <a:t>2</a:t>
                          </a:r>
                          <a:endParaRPr lang="en-US" altLang="zh-CN"/>
                        </a:p>
                      </p:txBody>
                    </p:sp>
                    <p:sp>
                      <p:nvSpPr>
                        <p:cNvPr id="54" name="Text Box 102"/>
                        <p:cNvSpPr txBox="1">
                          <a:spLocks noChangeArrowheads="1"/>
                        </p:cNvSpPr>
                        <p:nvPr/>
                      </p:nvSpPr>
                      <p:spPr bwMode="auto">
                        <a:xfrm>
                          <a:off x="8439" y="11662"/>
                          <a:ext cx="1102" cy="392"/>
                        </a:xfrm>
                        <a:prstGeom prst="rect">
                          <a:avLst/>
                        </a:prstGeom>
                        <a:noFill/>
                        <a:ln w="9525">
                          <a:noFill/>
                          <a:miter lim="800000"/>
                          <a:headEnd/>
                          <a:tailEnd/>
                        </a:ln>
                      </p:spPr>
                      <p:txBody>
                        <a:bodyPr wrap="none" lIns="36000" tIns="36576" rIns="36000" bIns="36576">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just"/>
                          <a:r>
                            <a:rPr lang="zh-CN" altLang="en-US" sz="900">
                              <a:solidFill>
                                <a:srgbClr val="000514"/>
                              </a:solidFill>
                              <a:latin typeface="Times New Roman" pitchFamily="18" charset="0"/>
                            </a:rPr>
                            <a:t>话音输出</a:t>
                          </a:r>
                          <a:r>
                            <a:rPr lang="en-US" altLang="zh-CN" sz="900">
                              <a:solidFill>
                                <a:srgbClr val="000514"/>
                              </a:solidFill>
                              <a:latin typeface="Times New Roman" pitchFamily="18" charset="0"/>
                            </a:rPr>
                            <a:t>n</a:t>
                          </a:r>
                          <a:endParaRPr lang="en-US" altLang="zh-CN"/>
                        </a:p>
                      </p:txBody>
                    </p:sp>
                    <p:sp>
                      <p:nvSpPr>
                        <p:cNvPr id="55" name="Line 103"/>
                        <p:cNvSpPr>
                          <a:spLocks noChangeShapeType="1"/>
                        </p:cNvSpPr>
                        <p:nvPr/>
                      </p:nvSpPr>
                      <p:spPr bwMode="auto">
                        <a:xfrm>
                          <a:off x="8210" y="8945"/>
                          <a:ext cx="484" cy="18"/>
                        </a:xfrm>
                        <a:prstGeom prst="line">
                          <a:avLst/>
                        </a:prstGeom>
                        <a:noFill/>
                        <a:ln w="9525">
                          <a:solidFill>
                            <a:srgbClr val="000000"/>
                          </a:solidFill>
                          <a:round/>
                          <a:headEnd/>
                          <a:tailEnd type="triangle" w="med" len="me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56" name="Line 104"/>
                        <p:cNvSpPr>
                          <a:spLocks noChangeShapeType="1"/>
                        </p:cNvSpPr>
                        <p:nvPr/>
                      </p:nvSpPr>
                      <p:spPr bwMode="auto">
                        <a:xfrm>
                          <a:off x="8238" y="10565"/>
                          <a:ext cx="484" cy="21"/>
                        </a:xfrm>
                        <a:prstGeom prst="line">
                          <a:avLst/>
                        </a:prstGeom>
                        <a:noFill/>
                        <a:ln w="9525">
                          <a:solidFill>
                            <a:srgbClr val="000000"/>
                          </a:solidFill>
                          <a:round/>
                          <a:headEnd/>
                          <a:tailEnd type="triangle" w="med" len="me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57" name="Line 105"/>
                        <p:cNvSpPr>
                          <a:spLocks noChangeShapeType="1"/>
                        </p:cNvSpPr>
                        <p:nvPr/>
                      </p:nvSpPr>
                      <p:spPr bwMode="auto">
                        <a:xfrm>
                          <a:off x="8467" y="11075"/>
                          <a:ext cx="1" cy="509"/>
                        </a:xfrm>
                        <a:prstGeom prst="line">
                          <a:avLst/>
                        </a:prstGeom>
                        <a:noFill/>
                        <a:ln w="9525">
                          <a:solidFill>
                            <a:srgbClr val="000000"/>
                          </a:solidFill>
                          <a:prstDash val="lgDash"/>
                          <a:round/>
                          <a:headEnd/>
                          <a:tailEn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sp>
                      <p:nvSpPr>
                        <p:cNvPr id="58" name="Line 106"/>
                        <p:cNvSpPr>
                          <a:spLocks noChangeShapeType="1"/>
                        </p:cNvSpPr>
                        <p:nvPr/>
                      </p:nvSpPr>
                      <p:spPr bwMode="auto">
                        <a:xfrm>
                          <a:off x="8210" y="12172"/>
                          <a:ext cx="458" cy="1"/>
                        </a:xfrm>
                        <a:prstGeom prst="line">
                          <a:avLst/>
                        </a:prstGeom>
                        <a:noFill/>
                        <a:ln w="9525">
                          <a:solidFill>
                            <a:srgbClr val="000000"/>
                          </a:solidFill>
                          <a:round/>
                          <a:headEnd/>
                          <a:tailEnd type="triangle" w="med" len="med"/>
                        </a:ln>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endParaRPr lang="zh-CN" altLang="en-US"/>
                        </a:p>
                      </p:txBody>
                    </p:sp>
                  </p:grpSp>
                </p:grpSp>
              </p:grpSp>
            </p:grpSp>
          </p:grpSp>
        </p:grpSp>
        <p:sp>
          <p:nvSpPr>
            <p:cNvPr id="9" name="Rectangle 107"/>
            <p:cNvSpPr>
              <a:spLocks noChangeArrowheads="1"/>
            </p:cNvSpPr>
            <p:nvPr/>
          </p:nvSpPr>
          <p:spPr bwMode="auto">
            <a:xfrm>
              <a:off x="249" y="2296"/>
              <a:ext cx="5353" cy="212"/>
            </a:xfrm>
            <a:prstGeom prst="rect">
              <a:avLst/>
            </a:prstGeom>
            <a:noFill/>
            <a:ln w="9525">
              <a:noFill/>
              <a:miter lim="800000"/>
              <a:headEnd/>
              <a:tailEnd/>
            </a:ln>
          </p:spPr>
          <p:txBody>
            <a:bodyPr anchor="ctr">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a:r>
                <a:rPr lang="zh-CN" altLang="en-US" sz="1600">
                  <a:latin typeface="Times New Roman" pitchFamily="18" charset="0"/>
                </a:rPr>
                <a:t>（</a:t>
              </a:r>
              <a:r>
                <a:rPr lang="en-US" altLang="zh-CN" sz="1600">
                  <a:latin typeface="Times New Roman" pitchFamily="18" charset="0"/>
                </a:rPr>
                <a:t>a</a:t>
              </a:r>
              <a:r>
                <a:rPr lang="zh-CN" altLang="en-US" sz="1600">
                  <a:latin typeface="Times New Roman" pitchFamily="18" charset="0"/>
                </a:rPr>
                <a:t>）                                                                                     （</a:t>
              </a:r>
              <a:r>
                <a:rPr lang="en-US" altLang="zh-CN" sz="1600">
                  <a:latin typeface="Times New Roman" pitchFamily="18" charset="0"/>
                </a:rPr>
                <a:t>b</a:t>
              </a:r>
              <a:r>
                <a:rPr lang="zh-CN" altLang="en-US" sz="1600">
                  <a:latin typeface="Times New Roman" pitchFamily="18" charset="0"/>
                </a:rPr>
                <a:t>） </a:t>
              </a:r>
            </a:p>
          </p:txBody>
        </p:sp>
      </p:grpSp>
      <p:sp>
        <p:nvSpPr>
          <p:cNvPr id="239622" name="Rectangle 6"/>
          <p:cNvSpPr>
            <a:spLocks noChangeArrowheads="1"/>
          </p:cNvSpPr>
          <p:nvPr/>
        </p:nvSpPr>
        <p:spPr bwMode="auto">
          <a:xfrm>
            <a:off x="785786" y="4643446"/>
            <a:ext cx="5211683" cy="5232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800" b="0" i="0" u="sng"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若采用单边带调制，则带宽为：</a:t>
            </a:r>
            <a:endParaRPr kumimoji="0" lang="zh-CN" sz="2800" b="0" i="0" u="sng"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39623" name="Rectangle 7"/>
          <p:cNvSpPr>
            <a:spLocks noChangeArrowheads="1"/>
          </p:cNvSpPr>
          <p:nvPr/>
        </p:nvSpPr>
        <p:spPr bwMode="auto">
          <a:xfrm>
            <a:off x="785786" y="5643578"/>
            <a:ext cx="5211683" cy="5232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800" b="0" i="0" u="sng"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若采用双边带调制，则带宽为：</a:t>
            </a:r>
            <a:endParaRPr kumimoji="0" lang="zh-CN" sz="2800" b="0" i="0" u="sng"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39625"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39624" name="Object 8"/>
          <p:cNvGraphicFramePr>
            <a:graphicFrameLocks noChangeAspect="1"/>
          </p:cNvGraphicFramePr>
          <p:nvPr/>
        </p:nvGraphicFramePr>
        <p:xfrm>
          <a:off x="2143109" y="5143512"/>
          <a:ext cx="6215105" cy="619217"/>
        </p:xfrm>
        <a:graphic>
          <a:graphicData uri="http://schemas.openxmlformats.org/presentationml/2006/ole">
            <mc:AlternateContent xmlns:mc="http://schemas.openxmlformats.org/markup-compatibility/2006">
              <mc:Choice xmlns:v="urn:schemas-microsoft-com:vml" Requires="v">
                <p:oleObj spid="_x0000_s1038" name="公式" r:id="rId3" imgW="2578100" imgH="241300" progId="Equation.3">
                  <p:embed/>
                </p:oleObj>
              </mc:Choice>
              <mc:Fallback>
                <p:oleObj name="公式" r:id="rId3" imgW="2578100" imgH="24130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43109" y="5143512"/>
                        <a:ext cx="6215105" cy="61921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3962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39626" name="Object 10"/>
          <p:cNvGraphicFramePr>
            <a:graphicFrameLocks noChangeAspect="1"/>
          </p:cNvGraphicFramePr>
          <p:nvPr/>
        </p:nvGraphicFramePr>
        <p:xfrm>
          <a:off x="2143108" y="6143644"/>
          <a:ext cx="4500594" cy="572293"/>
        </p:xfrm>
        <a:graphic>
          <a:graphicData uri="http://schemas.openxmlformats.org/presentationml/2006/ole">
            <mc:AlternateContent xmlns:mc="http://schemas.openxmlformats.org/markup-compatibility/2006">
              <mc:Choice xmlns:v="urn:schemas-microsoft-com:vml" Requires="v">
                <p:oleObj spid="_x0000_s1039" name="公式" r:id="rId5" imgW="1612900" imgH="241300" progId="Equation.3">
                  <p:embed/>
                </p:oleObj>
              </mc:Choice>
              <mc:Fallback>
                <p:oleObj name="公式" r:id="rId5" imgW="1612900" imgH="241300" progId="Equation.3">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43108" y="6143644"/>
                        <a:ext cx="4500594" cy="57229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117" name="直接连接符 116"/>
          <p:cNvCxnSpPr/>
          <p:nvPr/>
        </p:nvCxnSpPr>
        <p:spPr>
          <a:xfrm>
            <a:off x="2000232" y="5693973"/>
            <a:ext cx="6500858" cy="1588"/>
          </a:xfrm>
          <a:prstGeom prst="line">
            <a:avLst/>
          </a:prstGeom>
          <a:ln w="381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2071670" y="6727912"/>
            <a:ext cx="4429156" cy="1588"/>
          </a:xfrm>
          <a:prstGeom prst="line">
            <a:avLst/>
          </a:prstGeom>
          <a:ln w="38100" cmpd="sng">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9622"/>
                                        </p:tgtEl>
                                        <p:attrNameLst>
                                          <p:attrName>style.visibility</p:attrName>
                                        </p:attrNameLst>
                                      </p:cBhvr>
                                      <p:to>
                                        <p:strVal val="visible"/>
                                      </p:to>
                                    </p:set>
                                    <p:anim calcmode="lin" valueType="num">
                                      <p:cBhvr additive="base">
                                        <p:cTn id="7" dur="500" fill="hold"/>
                                        <p:tgtEl>
                                          <p:spTgt spid="239622"/>
                                        </p:tgtEl>
                                        <p:attrNameLst>
                                          <p:attrName>ppt_x</p:attrName>
                                        </p:attrNameLst>
                                      </p:cBhvr>
                                      <p:tavLst>
                                        <p:tav tm="0">
                                          <p:val>
                                            <p:strVal val="#ppt_x"/>
                                          </p:val>
                                        </p:tav>
                                        <p:tav tm="100000">
                                          <p:val>
                                            <p:strVal val="#ppt_x"/>
                                          </p:val>
                                        </p:tav>
                                      </p:tavLst>
                                    </p:anim>
                                    <p:anim calcmode="lin" valueType="num">
                                      <p:cBhvr additive="base">
                                        <p:cTn id="8" dur="500" fill="hold"/>
                                        <p:tgtEl>
                                          <p:spTgt spid="23962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39624"/>
                                        </p:tgtEl>
                                        <p:attrNameLst>
                                          <p:attrName>style.visibility</p:attrName>
                                        </p:attrNameLst>
                                      </p:cBhvr>
                                      <p:to>
                                        <p:strVal val="visible"/>
                                      </p:to>
                                    </p:set>
                                    <p:anim calcmode="lin" valueType="num">
                                      <p:cBhvr additive="base">
                                        <p:cTn id="12" dur="500" fill="hold"/>
                                        <p:tgtEl>
                                          <p:spTgt spid="239624"/>
                                        </p:tgtEl>
                                        <p:attrNameLst>
                                          <p:attrName>ppt_x</p:attrName>
                                        </p:attrNameLst>
                                      </p:cBhvr>
                                      <p:tavLst>
                                        <p:tav tm="0">
                                          <p:val>
                                            <p:strVal val="#ppt_x"/>
                                          </p:val>
                                        </p:tav>
                                        <p:tav tm="100000">
                                          <p:val>
                                            <p:strVal val="#ppt_x"/>
                                          </p:val>
                                        </p:tav>
                                      </p:tavLst>
                                    </p:anim>
                                    <p:anim calcmode="lin" valueType="num">
                                      <p:cBhvr additive="base">
                                        <p:cTn id="13" dur="500" fill="hold"/>
                                        <p:tgtEl>
                                          <p:spTgt spid="239624"/>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17"/>
                                        </p:tgtEl>
                                        <p:attrNameLst>
                                          <p:attrName>style.visibility</p:attrName>
                                        </p:attrNameLst>
                                      </p:cBhvr>
                                      <p:to>
                                        <p:strVal val="visible"/>
                                      </p:to>
                                    </p:set>
                                    <p:anim calcmode="lin" valueType="num">
                                      <p:cBhvr additive="base">
                                        <p:cTn id="16" dur="500" fill="hold"/>
                                        <p:tgtEl>
                                          <p:spTgt spid="117"/>
                                        </p:tgtEl>
                                        <p:attrNameLst>
                                          <p:attrName>ppt_x</p:attrName>
                                        </p:attrNameLst>
                                      </p:cBhvr>
                                      <p:tavLst>
                                        <p:tav tm="0">
                                          <p:val>
                                            <p:strVal val="#ppt_x"/>
                                          </p:val>
                                        </p:tav>
                                        <p:tav tm="100000">
                                          <p:val>
                                            <p:strVal val="#ppt_x"/>
                                          </p:val>
                                        </p:tav>
                                      </p:tavLst>
                                    </p:anim>
                                    <p:anim calcmode="lin" valueType="num">
                                      <p:cBhvr additive="base">
                                        <p:cTn id="17" dur="500" fill="hold"/>
                                        <p:tgtEl>
                                          <p:spTgt spid="117"/>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239623"/>
                                        </p:tgtEl>
                                        <p:attrNameLst>
                                          <p:attrName>style.visibility</p:attrName>
                                        </p:attrNameLst>
                                      </p:cBhvr>
                                      <p:to>
                                        <p:strVal val="visible"/>
                                      </p:to>
                                    </p:set>
                                    <p:anim calcmode="lin" valueType="num">
                                      <p:cBhvr additive="base">
                                        <p:cTn id="22" dur="500" fill="hold"/>
                                        <p:tgtEl>
                                          <p:spTgt spid="239623"/>
                                        </p:tgtEl>
                                        <p:attrNameLst>
                                          <p:attrName>ppt_x</p:attrName>
                                        </p:attrNameLst>
                                      </p:cBhvr>
                                      <p:tavLst>
                                        <p:tav tm="0">
                                          <p:val>
                                            <p:strVal val="#ppt_x"/>
                                          </p:val>
                                        </p:tav>
                                        <p:tav tm="100000">
                                          <p:val>
                                            <p:strVal val="#ppt_x"/>
                                          </p:val>
                                        </p:tav>
                                      </p:tavLst>
                                    </p:anim>
                                    <p:anim calcmode="lin" valueType="num">
                                      <p:cBhvr additive="base">
                                        <p:cTn id="23" dur="500" fill="hold"/>
                                        <p:tgtEl>
                                          <p:spTgt spid="239623"/>
                                        </p:tgtEl>
                                        <p:attrNameLst>
                                          <p:attrName>ppt_y</p:attrName>
                                        </p:attrNameLst>
                                      </p:cBhvr>
                                      <p:tavLst>
                                        <p:tav tm="0">
                                          <p:val>
                                            <p:strVal val="1+#ppt_h/2"/>
                                          </p:val>
                                        </p:tav>
                                        <p:tav tm="100000">
                                          <p:val>
                                            <p:strVal val="#ppt_y"/>
                                          </p:val>
                                        </p:tav>
                                      </p:tavLst>
                                    </p:anim>
                                  </p:childTnLst>
                                </p:cTn>
                              </p:par>
                            </p:childTnLst>
                          </p:cTn>
                        </p:par>
                        <p:par>
                          <p:cTn id="24" fill="hold">
                            <p:stCondLst>
                              <p:cond delay="500"/>
                            </p:stCondLst>
                            <p:childTnLst>
                              <p:par>
                                <p:cTn id="25" presetID="2" presetClass="entr" presetSubtype="4" fill="hold" nodeType="afterEffect">
                                  <p:stCondLst>
                                    <p:cond delay="0"/>
                                  </p:stCondLst>
                                  <p:childTnLst>
                                    <p:set>
                                      <p:cBhvr>
                                        <p:cTn id="26" dur="1" fill="hold">
                                          <p:stCondLst>
                                            <p:cond delay="0"/>
                                          </p:stCondLst>
                                        </p:cTn>
                                        <p:tgtEl>
                                          <p:spTgt spid="239626"/>
                                        </p:tgtEl>
                                        <p:attrNameLst>
                                          <p:attrName>style.visibility</p:attrName>
                                        </p:attrNameLst>
                                      </p:cBhvr>
                                      <p:to>
                                        <p:strVal val="visible"/>
                                      </p:to>
                                    </p:set>
                                    <p:anim calcmode="lin" valueType="num">
                                      <p:cBhvr additive="base">
                                        <p:cTn id="27" dur="500" fill="hold"/>
                                        <p:tgtEl>
                                          <p:spTgt spid="239626"/>
                                        </p:tgtEl>
                                        <p:attrNameLst>
                                          <p:attrName>ppt_x</p:attrName>
                                        </p:attrNameLst>
                                      </p:cBhvr>
                                      <p:tavLst>
                                        <p:tav tm="0">
                                          <p:val>
                                            <p:strVal val="#ppt_x"/>
                                          </p:val>
                                        </p:tav>
                                        <p:tav tm="100000">
                                          <p:val>
                                            <p:strVal val="#ppt_x"/>
                                          </p:val>
                                        </p:tav>
                                      </p:tavLst>
                                    </p:anim>
                                    <p:anim calcmode="lin" valueType="num">
                                      <p:cBhvr additive="base">
                                        <p:cTn id="28" dur="500" fill="hold"/>
                                        <p:tgtEl>
                                          <p:spTgt spid="239626"/>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21"/>
                                        </p:tgtEl>
                                        <p:attrNameLst>
                                          <p:attrName>style.visibility</p:attrName>
                                        </p:attrNameLst>
                                      </p:cBhvr>
                                      <p:to>
                                        <p:strVal val="visible"/>
                                      </p:to>
                                    </p:set>
                                    <p:anim calcmode="lin" valueType="num">
                                      <p:cBhvr additive="base">
                                        <p:cTn id="31" dur="500" fill="hold"/>
                                        <p:tgtEl>
                                          <p:spTgt spid="121"/>
                                        </p:tgtEl>
                                        <p:attrNameLst>
                                          <p:attrName>ppt_x</p:attrName>
                                        </p:attrNameLst>
                                      </p:cBhvr>
                                      <p:tavLst>
                                        <p:tav tm="0">
                                          <p:val>
                                            <p:strVal val="#ppt_x"/>
                                          </p:val>
                                        </p:tav>
                                        <p:tav tm="100000">
                                          <p:val>
                                            <p:strVal val="#ppt_x"/>
                                          </p:val>
                                        </p:tav>
                                      </p:tavLst>
                                    </p:anim>
                                    <p:anim calcmode="lin" valueType="num">
                                      <p:cBhvr additive="base">
                                        <p:cTn id="32" dur="500" fill="hold"/>
                                        <p:tgtEl>
                                          <p:spTgt spid="1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622" grpId="0"/>
      <p:bldP spid="2396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40" y="1643050"/>
            <a:ext cx="9144000" cy="4214842"/>
          </a:xfrm>
          <a:prstGeom prst="rect">
            <a:avLst/>
          </a:prstGeom>
          <a:solidFill>
            <a:schemeClr val="bg1">
              <a:alpha val="6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850" name="Rectangle 2"/>
          <p:cNvSpPr>
            <a:spLocks noGrp="1" noChangeArrowheads="1"/>
          </p:cNvSpPr>
          <p:nvPr>
            <p:ph type="title"/>
          </p:nvPr>
        </p:nvSpPr>
        <p:spPr/>
        <p:txBody>
          <a:bodyPr/>
          <a:lstStyle/>
          <a:p>
            <a:r>
              <a:rPr lang="en-US" altLang="zh-CN" dirty="0" smtClean="0"/>
              <a:t>§6.2.2 </a:t>
            </a:r>
            <a:r>
              <a:rPr lang="zh-CN" altLang="en-US" dirty="0"/>
              <a:t>多级调制</a:t>
            </a:r>
          </a:p>
        </p:txBody>
      </p:sp>
      <p:sp>
        <p:nvSpPr>
          <p:cNvPr id="206851" name="Rectangle 3"/>
          <p:cNvSpPr>
            <a:spLocks noGrp="1" noChangeArrowheads="1"/>
          </p:cNvSpPr>
          <p:nvPr>
            <p:ph type="body" idx="1"/>
          </p:nvPr>
        </p:nvSpPr>
        <p:spPr>
          <a:xfrm>
            <a:off x="785786" y="2000239"/>
            <a:ext cx="7901014" cy="3857653"/>
          </a:xfrm>
        </p:spPr>
        <p:txBody>
          <a:bodyPr/>
          <a:lstStyle/>
          <a:p>
            <a:r>
              <a:rPr lang="zh-CN" altLang="en-US" dirty="0"/>
              <a:t>多级调制</a:t>
            </a:r>
          </a:p>
          <a:p>
            <a:pPr lvl="1"/>
            <a:r>
              <a:rPr lang="zh-CN" altLang="en-US" dirty="0"/>
              <a:t>对同一基带信号进行</a:t>
            </a:r>
            <a:r>
              <a:rPr lang="en-US" altLang="zh-CN" dirty="0"/>
              <a:t>2</a:t>
            </a:r>
            <a:r>
              <a:rPr lang="zh-CN" altLang="en-US" dirty="0"/>
              <a:t>次或更多次的调制</a:t>
            </a:r>
          </a:p>
          <a:p>
            <a:r>
              <a:rPr lang="zh-CN" altLang="en-US" dirty="0"/>
              <a:t>复合调制</a:t>
            </a:r>
          </a:p>
          <a:p>
            <a:pPr lvl="1"/>
            <a:r>
              <a:rPr lang="zh-CN" altLang="en-US" dirty="0"/>
              <a:t>属于多级调制的一种特殊情况</a:t>
            </a:r>
          </a:p>
          <a:p>
            <a:pPr lvl="1"/>
            <a:r>
              <a:rPr lang="zh-CN" altLang="en-US" dirty="0"/>
              <a:t>每次调制的种类不同（如第一级调制采用调幅，第二级调制采用调频）</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6851">
                                            <p:txEl>
                                              <p:pRg st="0" end="0"/>
                                            </p:txEl>
                                          </p:spTgt>
                                        </p:tgtEl>
                                        <p:attrNameLst>
                                          <p:attrName>style.visibility</p:attrName>
                                        </p:attrNameLst>
                                      </p:cBhvr>
                                      <p:to>
                                        <p:strVal val="visible"/>
                                      </p:to>
                                    </p:set>
                                    <p:anim calcmode="lin" valueType="num">
                                      <p:cBhvr additive="base">
                                        <p:cTn id="7" dur="500" fill="hold"/>
                                        <p:tgtEl>
                                          <p:spTgt spid="2068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68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6851">
                                            <p:txEl>
                                              <p:pRg st="1" end="1"/>
                                            </p:txEl>
                                          </p:spTgt>
                                        </p:tgtEl>
                                        <p:attrNameLst>
                                          <p:attrName>style.visibility</p:attrName>
                                        </p:attrNameLst>
                                      </p:cBhvr>
                                      <p:to>
                                        <p:strVal val="visible"/>
                                      </p:to>
                                    </p:set>
                                    <p:anim calcmode="lin" valueType="num">
                                      <p:cBhvr additive="base">
                                        <p:cTn id="13" dur="500" fill="hold"/>
                                        <p:tgtEl>
                                          <p:spTgt spid="20685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685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6851">
                                            <p:txEl>
                                              <p:pRg st="2" end="2"/>
                                            </p:txEl>
                                          </p:spTgt>
                                        </p:tgtEl>
                                        <p:attrNameLst>
                                          <p:attrName>style.visibility</p:attrName>
                                        </p:attrNameLst>
                                      </p:cBhvr>
                                      <p:to>
                                        <p:strVal val="visible"/>
                                      </p:to>
                                    </p:set>
                                    <p:anim calcmode="lin" valueType="num">
                                      <p:cBhvr additive="base">
                                        <p:cTn id="19" dur="500" fill="hold"/>
                                        <p:tgtEl>
                                          <p:spTgt spid="20685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685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6851">
                                            <p:txEl>
                                              <p:pRg st="3" end="3"/>
                                            </p:txEl>
                                          </p:spTgt>
                                        </p:tgtEl>
                                        <p:attrNameLst>
                                          <p:attrName>style.visibility</p:attrName>
                                        </p:attrNameLst>
                                      </p:cBhvr>
                                      <p:to>
                                        <p:strVal val="visible"/>
                                      </p:to>
                                    </p:set>
                                    <p:anim calcmode="lin" valueType="num">
                                      <p:cBhvr additive="base">
                                        <p:cTn id="25" dur="500" fill="hold"/>
                                        <p:tgtEl>
                                          <p:spTgt spid="20685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685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6851">
                                            <p:txEl>
                                              <p:pRg st="4" end="4"/>
                                            </p:txEl>
                                          </p:spTgt>
                                        </p:tgtEl>
                                        <p:attrNameLst>
                                          <p:attrName>style.visibility</p:attrName>
                                        </p:attrNameLst>
                                      </p:cBhvr>
                                      <p:to>
                                        <p:strVal val="visible"/>
                                      </p:to>
                                    </p:set>
                                    <p:anim calcmode="lin" valueType="num">
                                      <p:cBhvr additive="base">
                                        <p:cTn id="31" dur="500" fill="hold"/>
                                        <p:tgtEl>
                                          <p:spTgt spid="206851">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685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ChangeArrowheads="1"/>
          </p:cNvSpPr>
          <p:nvPr>
            <p:ph type="title"/>
          </p:nvPr>
        </p:nvSpPr>
        <p:spPr/>
        <p:txBody>
          <a:bodyPr/>
          <a:lstStyle/>
          <a:p>
            <a:r>
              <a:rPr lang="en-US" altLang="zh-CN"/>
              <a:t>2</a:t>
            </a:r>
            <a:r>
              <a:rPr lang="zh-CN" altLang="en-US"/>
              <a:t>级调制的框图</a:t>
            </a:r>
          </a:p>
        </p:txBody>
      </p:sp>
      <p:pic>
        <p:nvPicPr>
          <p:cNvPr id="207876" name="Picture 4"/>
          <p:cNvPicPr>
            <a:picLocks noChangeAspect="1" noChangeArrowheads="1"/>
          </p:cNvPicPr>
          <p:nvPr/>
        </p:nvPicPr>
        <p:blipFill>
          <a:blip r:embed="rId2"/>
          <a:srcRect/>
          <a:stretch>
            <a:fillRect/>
          </a:stretch>
        </p:blipFill>
        <p:spPr bwMode="auto">
          <a:xfrm>
            <a:off x="395288" y="1773238"/>
            <a:ext cx="8391554" cy="379890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07876"/>
                                        </p:tgtEl>
                                        <p:attrNameLst>
                                          <p:attrName>style.visibility</p:attrName>
                                        </p:attrNameLst>
                                      </p:cBhvr>
                                      <p:to>
                                        <p:strVal val="visible"/>
                                      </p:to>
                                    </p:set>
                                    <p:anim calcmode="lin" valueType="num">
                                      <p:cBhvr>
                                        <p:cTn id="7" dur="500" fill="hold"/>
                                        <p:tgtEl>
                                          <p:spTgt spid="207876"/>
                                        </p:tgtEl>
                                        <p:attrNameLst>
                                          <p:attrName>ppt_w</p:attrName>
                                        </p:attrNameLst>
                                      </p:cBhvr>
                                      <p:tavLst>
                                        <p:tav tm="0">
                                          <p:val>
                                            <p:fltVal val="0"/>
                                          </p:val>
                                        </p:tav>
                                        <p:tav tm="100000">
                                          <p:val>
                                            <p:strVal val="#ppt_w"/>
                                          </p:val>
                                        </p:tav>
                                      </p:tavLst>
                                    </p:anim>
                                    <p:anim calcmode="lin" valueType="num">
                                      <p:cBhvr>
                                        <p:cTn id="8" dur="500" fill="hold"/>
                                        <p:tgtEl>
                                          <p:spTgt spid="20787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40" y="1500174"/>
            <a:ext cx="9144000" cy="4643470"/>
          </a:xfrm>
          <a:prstGeom prst="rect">
            <a:avLst/>
          </a:prstGeom>
          <a:solidFill>
            <a:schemeClr val="bg1">
              <a:alpha val="6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468313" y="642918"/>
            <a:ext cx="6103951" cy="714380"/>
          </a:xfrm>
        </p:spPr>
        <p:txBody>
          <a:bodyPr>
            <a:normAutofit/>
          </a:bodyPr>
          <a:lstStyle/>
          <a:p>
            <a:r>
              <a:rPr lang="zh-CN" altLang="en-US" sz="3600" dirty="0" smtClean="0"/>
              <a:t>频分复用技术的特点</a:t>
            </a:r>
            <a:endParaRPr lang="zh-CN" altLang="en-US" sz="3600" dirty="0"/>
          </a:p>
        </p:txBody>
      </p:sp>
      <p:sp>
        <p:nvSpPr>
          <p:cNvPr id="3" name="内容占位符 2"/>
          <p:cNvSpPr>
            <a:spLocks noGrp="1"/>
          </p:cNvSpPr>
          <p:nvPr>
            <p:ph idx="1"/>
          </p:nvPr>
        </p:nvSpPr>
        <p:spPr>
          <a:xfrm>
            <a:off x="785786" y="1714488"/>
            <a:ext cx="7643866" cy="4286280"/>
          </a:xfrm>
        </p:spPr>
        <p:txBody>
          <a:bodyPr>
            <a:normAutofit lnSpcReduction="10000"/>
          </a:bodyPr>
          <a:lstStyle/>
          <a:p>
            <a:r>
              <a:rPr lang="zh-CN" altLang="en-US" u="sng" dirty="0" smtClean="0"/>
              <a:t>优点：所有子信道传输的信号以并行的方式工作，每一路信号传输时可不考虑传输时延</a:t>
            </a:r>
            <a:r>
              <a:rPr lang="zh-CN" altLang="en-US" dirty="0" smtClean="0"/>
              <a:t>，因而频分复用技术取得了非常广泛的应用。</a:t>
            </a:r>
            <a:endParaRPr lang="en-US" altLang="zh-CN" dirty="0" smtClean="0"/>
          </a:p>
          <a:p>
            <a:r>
              <a:rPr lang="zh-CN" altLang="en-US" u="sng" dirty="0" smtClean="0"/>
              <a:t>缺点：要求系统的非线性失真很小</a:t>
            </a:r>
            <a:r>
              <a:rPr lang="zh-CN" altLang="en-US" dirty="0" smtClean="0"/>
              <a:t>，否则将因非线性失真而产生各路信号间的互相干扰；</a:t>
            </a:r>
            <a:r>
              <a:rPr lang="zh-CN" altLang="en-US" u="sng" dirty="0" smtClean="0"/>
              <a:t>用硬件实现时，设备的生产技术较为复杂，</a:t>
            </a:r>
            <a:r>
              <a:rPr lang="zh-CN" altLang="en-US" dirty="0" smtClean="0"/>
              <a:t>特别是滤波器的制作和调试较繁难；</a:t>
            </a:r>
            <a:r>
              <a:rPr lang="zh-CN" altLang="en-US" u="sng" dirty="0" smtClean="0"/>
              <a:t>且成本较高</a:t>
            </a:r>
            <a:r>
              <a:rPr lang="zh-CN" altLang="en-US" dirty="0" smtClean="0"/>
              <a: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主题5">
  <a:themeElements>
    <a:clrScheme name="凤舞九天">
      <a:dk1>
        <a:sysClr val="windowText" lastClr="000000"/>
      </a:dk1>
      <a:lt1>
        <a:sysClr val="window" lastClr="FFFFFF"/>
      </a:lt1>
      <a:dk2>
        <a:srgbClr val="004646"/>
      </a:dk2>
      <a:lt2>
        <a:srgbClr val="E1F0FF"/>
      </a:lt2>
      <a:accent1>
        <a:srgbClr val="50742F"/>
      </a:accent1>
      <a:accent2>
        <a:srgbClr val="268868"/>
      </a:accent2>
      <a:accent3>
        <a:srgbClr val="33BD56"/>
      </a:accent3>
      <a:accent4>
        <a:srgbClr val="4BC5B9"/>
      </a:accent4>
      <a:accent5>
        <a:srgbClr val="3163CA"/>
      </a:accent5>
      <a:accent6>
        <a:srgbClr val="4B14AA"/>
      </a:accent6>
      <a:hlink>
        <a:srgbClr val="D9BE02"/>
      </a:hlink>
      <a:folHlink>
        <a:srgbClr val="F900F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凤舞九天">
      <a:fillStyleLst>
        <a:solidFill>
          <a:schemeClr val="phClr">
            <a:tint val="100000"/>
            <a:shade val="100000"/>
            <a:hueMod val="100000"/>
            <a:satMod val="100000"/>
          </a:schemeClr>
        </a:solidFill>
        <a:gradFill rotWithShape="1">
          <a:gsLst>
            <a:gs pos="0">
              <a:schemeClr val="phClr">
                <a:tint val="65000"/>
                <a:satMod val="180000"/>
              </a:schemeClr>
            </a:gs>
            <a:gs pos="50000">
              <a:schemeClr val="phClr">
                <a:tint val="40000"/>
                <a:satMod val="175000"/>
              </a:schemeClr>
            </a:gs>
            <a:gs pos="100000">
              <a:schemeClr val="phClr">
                <a:tint val="65000"/>
                <a:satMod val="180000"/>
              </a:schemeClr>
            </a:gs>
          </a:gsLst>
          <a:lin ang="0" scaled="1"/>
        </a:gradFill>
        <a:gradFill rotWithShape="1">
          <a:gsLst>
            <a:gs pos="0">
              <a:schemeClr val="phClr">
                <a:shade val="38000"/>
                <a:satMod val="150000"/>
              </a:schemeClr>
            </a:gs>
            <a:gs pos="50000">
              <a:schemeClr val="phClr">
                <a:shade val="100000"/>
                <a:satMod val="100000"/>
              </a:schemeClr>
            </a:gs>
            <a:gs pos="100000">
              <a:schemeClr val="phClr">
                <a:shade val="38000"/>
                <a:satMod val="150000"/>
              </a:schemeClr>
            </a:gs>
          </a:gsLst>
          <a:lin ang="0" scaled="1"/>
        </a:grad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主题5</Template>
  <TotalTime>317</TotalTime>
  <Words>1843</Words>
  <Application>Microsoft Office PowerPoint</Application>
  <PresentationFormat>全屏显示(4:3)</PresentationFormat>
  <Paragraphs>361</Paragraphs>
  <Slides>40</Slides>
  <Notes>0</Notes>
  <HiddenSlides>0</HiddenSlides>
  <MMClips>0</MMClips>
  <ScaleCrop>false</ScaleCrop>
  <HeadingPairs>
    <vt:vector size="6" baseType="variant">
      <vt:variant>
        <vt:lpstr>主题</vt:lpstr>
      </vt:variant>
      <vt:variant>
        <vt:i4>2</vt:i4>
      </vt:variant>
      <vt:variant>
        <vt:lpstr>嵌入 OLE 服务器</vt:lpstr>
      </vt:variant>
      <vt:variant>
        <vt:i4>3</vt:i4>
      </vt:variant>
      <vt:variant>
        <vt:lpstr>幻灯片标题</vt:lpstr>
      </vt:variant>
      <vt:variant>
        <vt:i4>40</vt:i4>
      </vt:variant>
    </vt:vector>
  </HeadingPairs>
  <TitlesOfParts>
    <vt:vector size="45" baseType="lpstr">
      <vt:lpstr>主题5</vt:lpstr>
      <vt:lpstr>Office 主题</vt:lpstr>
      <vt:lpstr>公式</vt:lpstr>
      <vt:lpstr>Equation</vt:lpstr>
      <vt:lpstr>VISIO</vt:lpstr>
      <vt:lpstr>PowerPoint 演示文稿</vt:lpstr>
      <vt:lpstr>本章主要内容</vt:lpstr>
      <vt:lpstr>§6.1 引言</vt:lpstr>
      <vt:lpstr>三、“复用”和“多址”的关系</vt:lpstr>
      <vt:lpstr>§6.2 频分复用和多级调制</vt:lpstr>
      <vt:lpstr>§6.2.1 频分多路复用(FDM)</vt:lpstr>
      <vt:lpstr>§6.2.2 多级调制</vt:lpstr>
      <vt:lpstr>2级调制的框图</vt:lpstr>
      <vt:lpstr>频分复用技术的特点</vt:lpstr>
      <vt:lpstr>§6.3 时分复用基本原理和带宽计算</vt:lpstr>
      <vt:lpstr>PowerPoint 演示文稿</vt:lpstr>
      <vt:lpstr>PCM复用原理</vt:lpstr>
      <vt:lpstr>§6.3.2 时分复用的带宽计算</vt:lpstr>
      <vt:lpstr>PAM时分复用的带宽计算</vt:lpstr>
      <vt:lpstr>[例题]设有10路模拟信号,每路最高频率均为20kHz,对每路信号进行PAM采样后再时分复用,求复用后系统的传输带宽</vt:lpstr>
      <vt:lpstr>PCM时分复用的带宽计算</vt:lpstr>
      <vt:lpstr>[例题]设有3路模拟信号，最高频率分别为1kHz,2kHz,3kHz，每路都进行64量化级的PCM编码，求：3路PCM复用后系统的传输带宽</vt:lpstr>
      <vt:lpstr>TDM的特点</vt:lpstr>
      <vt:lpstr>§6.4 数字复接技术</vt:lpstr>
      <vt:lpstr>一、复接和分接的概念</vt:lpstr>
      <vt:lpstr>二、复接的实现的基本原理</vt:lpstr>
      <vt:lpstr>三、复接的方式分类</vt:lpstr>
      <vt:lpstr>四、30/32路PCM基群帧结构简介</vt:lpstr>
      <vt:lpstr>PowerPoint 演示文稿</vt:lpstr>
      <vt:lpstr>几个重要参数：</vt:lpstr>
      <vt:lpstr>§6.5 码分复用（CDM）简介</vt:lpstr>
      <vt:lpstr>正交码的特征</vt:lpstr>
      <vt:lpstr>码分复用举例说明（扩频）</vt:lpstr>
      <vt:lpstr>码分复用举例说明（解扩）</vt:lpstr>
      <vt:lpstr>§6.6 多址技术</vt:lpstr>
      <vt:lpstr>频分多址（FDMA）</vt:lpstr>
      <vt:lpstr>时分多址（TDMA）</vt:lpstr>
      <vt:lpstr>图 (a) 工作示意图。四个地球站，其中之一为基准站。它的任务是为其他各站发射定时基准。基准站常由某一地球站兼任。各地球站按规定的时隙依次向卫星发送信号</vt:lpstr>
      <vt:lpstr>码分多址（CDMA）</vt:lpstr>
      <vt:lpstr>码分多址（CDMA）</vt:lpstr>
      <vt:lpstr>PowerPoint 演示文稿</vt:lpstr>
      <vt:lpstr>空分多址（SDMA）</vt:lpstr>
      <vt:lpstr>多址技术种类（可以相互结合）</vt:lpstr>
      <vt:lpstr>本章重点小结</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模块六 信道复用</dc:title>
  <dc:creator>PC</dc:creator>
  <cp:lastModifiedBy>PC</cp:lastModifiedBy>
  <cp:revision>31</cp:revision>
  <dcterms:created xsi:type="dcterms:W3CDTF">2015-05-13T07:38:41Z</dcterms:created>
  <dcterms:modified xsi:type="dcterms:W3CDTF">2016-05-31T11:30:09Z</dcterms:modified>
</cp:coreProperties>
</file>